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5" r:id="rId4"/>
  </p:sldMasterIdLst>
  <p:notesMasterIdLst>
    <p:notesMasterId r:id="rId22"/>
  </p:notesMasterIdLst>
  <p:handoutMasterIdLst>
    <p:handoutMasterId r:id="rId23"/>
  </p:handoutMasterIdLst>
  <p:sldIdLst>
    <p:sldId id="284" r:id="rId5"/>
    <p:sldId id="486" r:id="rId6"/>
    <p:sldId id="489" r:id="rId7"/>
    <p:sldId id="2134804616" r:id="rId8"/>
    <p:sldId id="2134804624" r:id="rId9"/>
    <p:sldId id="2134804617" r:id="rId10"/>
    <p:sldId id="2134804615" r:id="rId11"/>
    <p:sldId id="2134804625" r:id="rId12"/>
    <p:sldId id="2134804618" r:id="rId13"/>
    <p:sldId id="508" r:id="rId14"/>
    <p:sldId id="2134804627" r:id="rId15"/>
    <p:sldId id="522" r:id="rId16"/>
    <p:sldId id="2134804628" r:id="rId17"/>
    <p:sldId id="2134804621" r:id="rId18"/>
    <p:sldId id="2134804622" r:id="rId19"/>
    <p:sldId id="2134804623" r:id="rId20"/>
    <p:sldId id="490" r:id="rId21"/>
  </p:sldIdLst>
  <p:sldSz cx="12192000" cy="6858000"/>
  <p:notesSz cx="6858000" cy="9144000"/>
  <p:embeddedFontLst>
    <p:embeddedFont>
      <p:font typeface="Cambria Math" panose="02040503050406030204" pitchFamily="18" charset="0"/>
      <p:regular r:id="rId24"/>
    </p:embeddedFont>
    <p:embeddedFont>
      <p:font typeface="Century Gothic" panose="020B0502020202020204" pitchFamily="34" charset="0"/>
      <p:regular r:id="rId25"/>
      <p:bold r:id="rId26"/>
      <p:italic r:id="rId27"/>
      <p:boldItalic r:id="rId28"/>
    </p:embeddedFont>
    <p:embeddedFont>
      <p:font typeface="Franklin Gothic Demi" panose="020B0703020102020204" pitchFamily="34" charset="0"/>
      <p:regular r:id="rId29"/>
      <p:italic r:id="rId30"/>
    </p:embeddedFont>
    <p:embeddedFont>
      <p:font typeface="Roboto" panose="02000000000000000000" pitchFamily="2" charset="0"/>
      <p:regular r:id="rId31"/>
      <p:bold r:id="rId32"/>
      <p:italic r:id="rId33"/>
      <p:boldItalic r:id="rId34"/>
    </p:embeddedFont>
    <p:embeddedFont>
      <p:font typeface="Roboto Bold" panose="02000000000000000000" pitchFamily="2" charset="0"/>
      <p:bold r:id="rId35"/>
    </p:embeddedFont>
    <p:embeddedFont>
      <p:font typeface="Roboto Light" panose="02000000000000000000" pitchFamily="2" charset="0"/>
      <p:regular r:id="rId36"/>
      <p:italic r:id="rId3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284"/>
            <p14:sldId id="486"/>
          </p14:sldIdLst>
        </p14:section>
        <p14:section name="NOW -Moa" id="{E55107BC-434E-4C55-BFEF-B0D919A73244}">
          <p14:sldIdLst>
            <p14:sldId id="489"/>
            <p14:sldId id="2134804616"/>
            <p14:sldId id="2134804624"/>
            <p14:sldId id="2134804617"/>
            <p14:sldId id="2134804615"/>
            <p14:sldId id="2134804625"/>
            <p14:sldId id="2134804618"/>
          </p14:sldIdLst>
        </p14:section>
        <p14:section name="Woorkshopinstruktion" id="{8FA342C1-2CCD-4B45-9739-51943B692076}">
          <p14:sldIdLst>
            <p14:sldId id="508"/>
            <p14:sldId id="2134804627"/>
          </p14:sldIdLst>
        </p14:section>
        <p14:section name="WOW - Workshop" id="{E5133C48-1EFB-402B-BD38-BDEDC3C9E778}">
          <p14:sldIdLst>
            <p14:sldId id="522"/>
          </p14:sldIdLst>
        </p14:section>
        <p14:section name="HOW - Workshop" id="{124B5AF5-03B7-4B7D-9F72-519A0A7D320D}">
          <p14:sldIdLst>
            <p14:sldId id="2134804628"/>
          </p14:sldIdLst>
        </p14:section>
        <p14:section name="Avslutning" id="{88451E2B-BFAE-4BC6-8A2E-2668AC6E7BEE}">
          <p14:sldIdLst>
            <p14:sldId id="2134804621"/>
            <p14:sldId id="2134804622"/>
            <p14:sldId id="2134804623"/>
            <p14:sldId id="4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F088"/>
    <a:srgbClr val="9D5DB7"/>
    <a:srgbClr val="E5E4E3"/>
    <a:srgbClr val="FF9027"/>
    <a:srgbClr val="AF5737"/>
    <a:srgbClr val="7BC672"/>
    <a:srgbClr val="E3F0DC"/>
    <a:srgbClr val="05301F"/>
    <a:srgbClr val="083020"/>
    <a:srgbClr val="2487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84D3A-2B0D-495B-AD42-37F028B373B4}" v="615" dt="2024-05-28T12:48:26.460"/>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2" autoAdjust="0"/>
    <p:restoredTop sz="90987" autoAdjust="0"/>
  </p:normalViewPr>
  <p:slideViewPr>
    <p:cSldViewPr snapToGrid="0">
      <p:cViewPr varScale="1">
        <p:scale>
          <a:sx n="96" d="100"/>
          <a:sy n="96" d="100"/>
        </p:scale>
        <p:origin x="308"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1.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9BA3E8E-AC71-82AE-DA4C-EE4772D49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6F0653E1-09B8-795D-6659-A1C09064FD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3D1DD-9819-4A79-9A9B-F0C3FB93E10C}" type="datetimeFigureOut">
              <a:rPr lang="sv-SE" smtClean="0"/>
              <a:t>2024-05-30</a:t>
            </a:fld>
            <a:endParaRPr lang="sv-SE"/>
          </a:p>
        </p:txBody>
      </p:sp>
      <p:sp>
        <p:nvSpPr>
          <p:cNvPr id="4" name="Platshållare för sidfot 3">
            <a:extLst>
              <a:ext uri="{FF2B5EF4-FFF2-40B4-BE49-F238E27FC236}">
                <a16:creationId xmlns:a16="http://schemas.microsoft.com/office/drawing/2014/main" id="{E78111FA-B030-8E81-5619-6198177DE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C6125B9-E19D-D2FB-1FE1-72ABD5E0D8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E968F-CA1E-47F4-8455-69009003C618}" type="slidenum">
              <a:rPr lang="sv-SE" smtClean="0"/>
              <a:t>‹#›</a:t>
            </a:fld>
            <a:endParaRPr lang="sv-SE"/>
          </a:p>
        </p:txBody>
      </p:sp>
    </p:spTree>
    <p:extLst>
      <p:ext uri="{BB962C8B-B14F-4D97-AF65-F5344CB8AC3E}">
        <p14:creationId xmlns:p14="http://schemas.microsoft.com/office/powerpoint/2010/main" val="1997841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2024-05-30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000000"/>
                </a:solidFill>
                <a:effectLst/>
                <a:latin typeface="Roboto" panose="02000000000000000000" pitchFamily="2" charset="0"/>
              </a:rPr>
              <a:t>Så ställer vi om i realiteten!</a:t>
            </a:r>
          </a:p>
          <a:p>
            <a:pPr algn="l"/>
            <a:endParaRPr lang="sv-SE" b="1" i="0" dirty="0">
              <a:solidFill>
                <a:srgbClr val="000000"/>
              </a:solidFill>
              <a:effectLst/>
              <a:latin typeface="Roboto" panose="02000000000000000000" pitchFamily="2" charset="0"/>
            </a:endParaRPr>
          </a:p>
          <a:p>
            <a:pPr algn="l"/>
            <a:endParaRPr lang="sv-SE" b="1"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MADE IN SWDEN – SÅ LEDER VI HÅLLBAR OMSTÄLLNING AV VÄGTRANSPORTER FÖR GLOBAL KONKURRENSKRAFT</a:t>
            </a:r>
          </a:p>
          <a:p>
            <a:pPr algn="l"/>
            <a:endParaRPr lang="sv-SE" b="1" i="0" dirty="0">
              <a:solidFill>
                <a:srgbClr val="000000"/>
              </a:solidFill>
              <a:effectLst/>
              <a:latin typeface="Roboto" panose="02000000000000000000" pitchFamily="2" charset="0"/>
            </a:endParaRPr>
          </a:p>
          <a:p>
            <a:pPr algn="l"/>
            <a:endParaRPr lang="sv-SE" b="1" i="0" dirty="0">
              <a:solidFill>
                <a:srgbClr val="000000"/>
              </a:solidFill>
              <a:effectLst/>
              <a:latin typeface="Roboto" panose="02000000000000000000" pitchFamily="2" charset="0"/>
            </a:endParaRPr>
          </a:p>
          <a:p>
            <a:pPr algn="l"/>
            <a:r>
              <a:rPr lang="sv-SE" b="1" i="0" dirty="0">
                <a:solidFill>
                  <a:srgbClr val="000000"/>
                </a:solidFill>
                <a:effectLst/>
                <a:latin typeface="Roboto" panose="02000000000000000000" pitchFamily="2" charset="0"/>
              </a:rPr>
              <a:t>Ett hållbart och konkurrenskraftigt vägtransportsystem förutsätter innovation, jämställdhet och inkludering främjar innovation varför detta går hand i hand. </a:t>
            </a:r>
          </a:p>
          <a:p>
            <a:pPr algn="l"/>
            <a:endParaRPr lang="sv-SE" b="1" i="0" dirty="0">
              <a:solidFill>
                <a:srgbClr val="000000"/>
              </a:solidFill>
              <a:effectLst/>
              <a:latin typeface="Roboto" panose="02000000000000000000" pitchFamily="2" charset="0"/>
            </a:endParaRPr>
          </a:p>
          <a:p>
            <a:pPr algn="l"/>
            <a:endParaRPr lang="sv-SE" b="1" i="0" dirty="0">
              <a:solidFill>
                <a:srgbClr val="000000"/>
              </a:solidFill>
              <a:effectLst/>
              <a:latin typeface="Roboto" panose="02000000000000000000" pitchFamily="2" charset="0"/>
            </a:endParaRPr>
          </a:p>
          <a:p>
            <a:pPr algn="l"/>
            <a:r>
              <a:rPr lang="sv-SE" b="1" i="0" dirty="0">
                <a:solidFill>
                  <a:srgbClr val="000000"/>
                </a:solidFill>
                <a:effectLst/>
                <a:latin typeface="Roboto" panose="02000000000000000000" pitchFamily="2" charset="0"/>
              </a:rPr>
              <a:t>Session 4: Inkluderande mobilitet – ökad innovationshöjd genom normkritik</a:t>
            </a:r>
            <a:r>
              <a:rPr lang="sv-SE" b="0" i="0" dirty="0">
                <a:solidFill>
                  <a:srgbClr val="000000"/>
                </a:solidFill>
                <a:effectLst/>
                <a:latin typeface="Roboto" panose="02000000000000000000" pitchFamily="2" charset="0"/>
              </a:rPr>
              <a:t> </a:t>
            </a:r>
            <a:r>
              <a:rPr lang="sv-SE" b="1" i="0" dirty="0">
                <a:solidFill>
                  <a:srgbClr val="000000"/>
                </a:solidFill>
                <a:effectLst/>
                <a:latin typeface="Roboto" panose="02000000000000000000" pitchFamily="2" charset="0"/>
              </a:rPr>
              <a:t>(Sokrates)</a:t>
            </a:r>
            <a:endParaRPr lang="sv-SE" b="0" i="0" dirty="0">
              <a:solidFill>
                <a:srgbClr val="000000"/>
              </a:solidFill>
              <a:effectLst/>
              <a:latin typeface="Roboto" panose="02000000000000000000" pitchFamily="2" charset="0"/>
            </a:endParaRPr>
          </a:p>
          <a:p>
            <a:pPr algn="l"/>
            <a:r>
              <a:rPr lang="sv-SE" b="0" i="0" dirty="0">
                <a:solidFill>
                  <a:srgbClr val="000000"/>
                </a:solidFill>
                <a:effectLst/>
                <a:latin typeface="Roboto" panose="02000000000000000000" pitchFamily="2" charset="0"/>
              </a:rPr>
              <a:t>För att nå innovationshöjd behöver vi utmana normer. Genom att förstå olika människors perspektiv och vilka normer som påverkar dem, kan vi skapa attraktiva mobilitetslösningar som inkluderar fler målgrupper. Men hur gör du rent praktiskt för att integrera en inkluderande process i ditt projekt? Eller i din organisations rutiner? </a:t>
            </a:r>
          </a:p>
          <a:p>
            <a:pPr algn="l"/>
            <a:r>
              <a:rPr lang="sv-SE" b="0" i="0" dirty="0">
                <a:solidFill>
                  <a:srgbClr val="000000"/>
                </a:solidFill>
                <a:effectLst/>
                <a:latin typeface="Roboto" panose="02000000000000000000" pitchFamily="2" charset="0"/>
              </a:rPr>
              <a:t>Välkommen till en kreativ session uppdelad i tre delar: </a:t>
            </a:r>
            <a:r>
              <a:rPr lang="sv-SE" b="0" i="0" dirty="0" err="1">
                <a:solidFill>
                  <a:srgbClr val="000000"/>
                </a:solidFill>
                <a:effectLst/>
                <a:latin typeface="Roboto" panose="02000000000000000000" pitchFamily="2" charset="0"/>
              </a:rPr>
              <a:t>Now</a:t>
            </a:r>
            <a:r>
              <a:rPr lang="sv-SE" b="0" i="0" dirty="0">
                <a:solidFill>
                  <a:srgbClr val="000000"/>
                </a:solidFill>
                <a:effectLst/>
                <a:latin typeface="Roboto" panose="02000000000000000000" pitchFamily="2" charset="0"/>
              </a:rPr>
              <a:t> – </a:t>
            </a:r>
            <a:r>
              <a:rPr lang="sv-SE" b="0" i="0" dirty="0" err="1">
                <a:solidFill>
                  <a:srgbClr val="000000"/>
                </a:solidFill>
                <a:effectLst/>
                <a:latin typeface="Roboto" panose="02000000000000000000" pitchFamily="2" charset="0"/>
              </a:rPr>
              <a:t>Wow</a:t>
            </a:r>
            <a:r>
              <a:rPr lang="sv-SE" b="0" i="0" dirty="0">
                <a:solidFill>
                  <a:srgbClr val="000000"/>
                </a:solidFill>
                <a:effectLst/>
                <a:latin typeface="Roboto" panose="02000000000000000000" pitchFamily="2" charset="0"/>
              </a:rPr>
              <a:t> – </a:t>
            </a:r>
            <a:r>
              <a:rPr lang="sv-SE" b="0" i="0" dirty="0" err="1">
                <a:solidFill>
                  <a:srgbClr val="000000"/>
                </a:solidFill>
                <a:effectLst/>
                <a:latin typeface="Roboto" panose="02000000000000000000" pitchFamily="2" charset="0"/>
              </a:rPr>
              <a:t>How</a:t>
            </a:r>
            <a:r>
              <a:rPr lang="sv-SE" b="0" i="0" dirty="0">
                <a:solidFill>
                  <a:srgbClr val="000000"/>
                </a:solidFill>
                <a:effectLst/>
                <a:latin typeface="Roboto" panose="02000000000000000000" pitchFamily="2" charset="0"/>
              </a:rPr>
              <a:t>!</a:t>
            </a:r>
          </a:p>
          <a:p>
            <a:pPr algn="l"/>
            <a:endParaRPr lang="sv-SE" b="0" i="0" dirty="0">
              <a:solidFill>
                <a:srgbClr val="000000"/>
              </a:solidFill>
              <a:effectLst/>
              <a:latin typeface="Roboto" panose="02000000000000000000" pitchFamily="2" charset="0"/>
            </a:endParaRPr>
          </a:p>
          <a:p>
            <a:pPr algn="l">
              <a:buFont typeface="Arial" panose="020B0604020202020204" pitchFamily="34" charset="0"/>
              <a:buChar char="•"/>
            </a:pPr>
            <a:r>
              <a:rPr lang="sv-SE" b="1" i="0" dirty="0" err="1">
                <a:solidFill>
                  <a:srgbClr val="000000"/>
                </a:solidFill>
                <a:effectLst/>
                <a:latin typeface="Roboto" panose="02000000000000000000" pitchFamily="2" charset="0"/>
              </a:rPr>
              <a:t>Now</a:t>
            </a:r>
            <a:r>
              <a:rPr lang="sv-SE" b="1" i="0" dirty="0">
                <a:solidFill>
                  <a:srgbClr val="000000"/>
                </a:solidFill>
                <a:effectLst/>
                <a:latin typeface="Roboto" panose="02000000000000000000" pitchFamily="2" charset="0"/>
              </a:rPr>
              <a:t>:</a:t>
            </a:r>
            <a:r>
              <a:rPr lang="sv-SE" b="0" i="0" dirty="0">
                <a:solidFill>
                  <a:srgbClr val="000000"/>
                </a:solidFill>
                <a:effectLst/>
                <a:latin typeface="Roboto" panose="02000000000000000000" pitchFamily="2" charset="0"/>
              </a:rPr>
              <a:t> Lyssna på en beskrivning av nuläget från Moa Persdotter, en av Vinnovas experter inom jämställdhetsintegrering, normkritik och normkreativitet.</a:t>
            </a:r>
          </a:p>
          <a:p>
            <a:pPr algn="l">
              <a:buFont typeface="Arial" panose="020B0604020202020204" pitchFamily="34" charset="0"/>
              <a:buChar char="•"/>
            </a:pPr>
            <a:r>
              <a:rPr lang="sv-SE" b="1" i="0" dirty="0" err="1">
                <a:solidFill>
                  <a:srgbClr val="000000"/>
                </a:solidFill>
                <a:effectLst/>
                <a:latin typeface="Roboto" panose="02000000000000000000" pitchFamily="2" charset="0"/>
              </a:rPr>
              <a:t>Wow</a:t>
            </a:r>
            <a:r>
              <a:rPr lang="sv-SE" b="1" i="0" dirty="0">
                <a:solidFill>
                  <a:srgbClr val="000000"/>
                </a:solidFill>
                <a:effectLst/>
                <a:latin typeface="Roboto" panose="02000000000000000000" pitchFamily="2" charset="0"/>
              </a:rPr>
              <a:t>: </a:t>
            </a:r>
            <a:r>
              <a:rPr lang="sv-SE" b="0" i="0" dirty="0">
                <a:solidFill>
                  <a:srgbClr val="000000"/>
                </a:solidFill>
                <a:effectLst/>
                <a:latin typeface="Roboto" panose="02000000000000000000" pitchFamily="2" charset="0"/>
              </a:rPr>
              <a:t>Diskutera och visualisera ett drömläge i grupper med andra deltagare. Vart vill vi nå? Hur ser ett jämställt och jämlikt transportsystem ut 2035?</a:t>
            </a:r>
          </a:p>
          <a:p>
            <a:pPr algn="l">
              <a:buFont typeface="Arial" panose="020B0604020202020204" pitchFamily="34" charset="0"/>
              <a:buChar char="•"/>
            </a:pPr>
            <a:r>
              <a:rPr lang="sv-SE" b="1" i="0" dirty="0" err="1">
                <a:solidFill>
                  <a:srgbClr val="000000"/>
                </a:solidFill>
                <a:effectLst/>
                <a:latin typeface="Roboto" panose="02000000000000000000" pitchFamily="2" charset="0"/>
              </a:rPr>
              <a:t>How</a:t>
            </a:r>
            <a:r>
              <a:rPr lang="sv-SE" b="1" i="0" dirty="0">
                <a:solidFill>
                  <a:srgbClr val="000000"/>
                </a:solidFill>
                <a:effectLst/>
                <a:latin typeface="Roboto" panose="02000000000000000000" pitchFamily="2" charset="0"/>
              </a:rPr>
              <a:t>: </a:t>
            </a:r>
            <a:r>
              <a:rPr lang="sv-SE" b="0" i="0" dirty="0">
                <a:solidFill>
                  <a:srgbClr val="000000"/>
                </a:solidFill>
                <a:effectLst/>
                <a:latin typeface="Roboto" panose="02000000000000000000" pitchFamily="2" charset="0"/>
              </a:rPr>
              <a:t>Med hjälp övningsmallar och </a:t>
            </a:r>
            <a:r>
              <a:rPr lang="sv-SE" b="0" i="0" dirty="0" err="1">
                <a:solidFill>
                  <a:srgbClr val="000000"/>
                </a:solidFill>
                <a:effectLst/>
                <a:latin typeface="Roboto" panose="02000000000000000000" pitchFamily="2" charset="0"/>
              </a:rPr>
              <a:t>facilitering</a:t>
            </a:r>
            <a:r>
              <a:rPr lang="sv-SE" b="0" i="0" dirty="0">
                <a:solidFill>
                  <a:srgbClr val="000000"/>
                </a:solidFill>
                <a:effectLst/>
                <a:latin typeface="Roboto" panose="02000000000000000000" pitchFamily="2" charset="0"/>
              </a:rPr>
              <a:t> får du utforska </a:t>
            </a:r>
            <a:r>
              <a:rPr lang="sv-SE" b="0" i="0" dirty="0" err="1">
                <a:solidFill>
                  <a:srgbClr val="000000"/>
                </a:solidFill>
                <a:effectLst/>
                <a:latin typeface="Roboto" panose="02000000000000000000" pitchFamily="2" charset="0"/>
              </a:rPr>
              <a:t>hur:et</a:t>
            </a:r>
            <a:r>
              <a:rPr lang="sv-SE" b="0" i="0" dirty="0">
                <a:solidFill>
                  <a:srgbClr val="000000"/>
                </a:solidFill>
                <a:effectLst/>
                <a:latin typeface="Roboto" panose="02000000000000000000" pitchFamily="2" charset="0"/>
              </a:rPr>
              <a:t>. Hur kan du integrera jämställdhet och inkluderande perspektiv i projektets genomförandeplan? Hur hittar du kompetensen till projektgruppen? Vilka analyser behöver göras för att förstå fler perspektiv? Och hur agerar du på de insikterna och förbättrar?</a:t>
            </a:r>
          </a:p>
          <a:p>
            <a:pPr algn="l" rtl="0"/>
            <a:r>
              <a:rPr lang="sv-SE" b="0" i="0" dirty="0">
                <a:solidFill>
                  <a:srgbClr val="000000"/>
                </a:solidFill>
                <a:effectLst/>
                <a:latin typeface="Roboto" panose="02000000000000000000" pitchFamily="2" charset="0"/>
              </a:rPr>
              <a:t>Sessionen </a:t>
            </a:r>
            <a:r>
              <a:rPr lang="sv-SE" b="0" i="0" dirty="0" err="1">
                <a:solidFill>
                  <a:srgbClr val="000000"/>
                </a:solidFill>
                <a:effectLst/>
                <a:latin typeface="Roboto" panose="02000000000000000000" pitchFamily="2" charset="0"/>
              </a:rPr>
              <a:t>faciliteras</a:t>
            </a:r>
            <a:r>
              <a:rPr lang="sv-SE" b="0" i="0" dirty="0">
                <a:solidFill>
                  <a:srgbClr val="000000"/>
                </a:solidFill>
                <a:effectLst/>
                <a:latin typeface="Roboto" panose="02000000000000000000" pitchFamily="2" charset="0"/>
              </a:rPr>
              <a:t> av Susanne Fornander och Moa Persdotter, Vinnova</a:t>
            </a:r>
          </a:p>
          <a:p>
            <a:endParaRPr lang="sv-SE" dirty="0"/>
          </a:p>
          <a:p>
            <a:endParaRPr lang="sv-SE" dirty="0"/>
          </a:p>
          <a:p>
            <a:r>
              <a:rPr lang="sv-SE" dirty="0"/>
              <a:t>4 </a:t>
            </a:r>
            <a:r>
              <a:rPr lang="sv-SE" dirty="0" err="1"/>
              <a:t>pers</a:t>
            </a:r>
            <a:r>
              <a:rPr lang="sv-SE" dirty="0"/>
              <a:t> vid varje bord</a:t>
            </a:r>
          </a:p>
          <a:p>
            <a:r>
              <a:rPr lang="sv-SE" dirty="0"/>
              <a:t>Ta med adapter</a:t>
            </a:r>
          </a:p>
          <a:p>
            <a:r>
              <a:rPr lang="sv-SE" dirty="0"/>
              <a:t>Moa presenterar sammanfattningen på scen i slutet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srgbClr val="26262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srgbClr val="262626"/>
              </a:solidFill>
              <a:effectLst/>
              <a:uLnTx/>
              <a:uFillTx/>
              <a:latin typeface="Roboto Light"/>
              <a:ea typeface="+mn-ea"/>
              <a:cs typeface="+mn-cs"/>
            </a:endParaRPr>
          </a:p>
        </p:txBody>
      </p:sp>
    </p:spTree>
    <p:extLst>
      <p:ext uri="{BB962C8B-B14F-4D97-AF65-F5344CB8AC3E}">
        <p14:creationId xmlns:p14="http://schemas.microsoft.com/office/powerpoint/2010/main" val="206762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A19B8-C9D4-48A3-9A52-E0C9477FBE3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68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7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550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39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i="1" dirty="0">
                <a:effectLst/>
                <a:latin typeface="Calibri" panose="020F0502020204030204" pitchFamily="34" charset="0"/>
                <a:ea typeface="Calibri" panose="020F0502020204030204" pitchFamily="34" charset="0"/>
              </a:rPr>
              <a:t>Typ denna fråga: Er session hette Inkluderande mobilitet – ökad innovationshöjd genom normkritik. Ni har </a:t>
            </a:r>
            <a:r>
              <a:rPr lang="sv-SE" sz="1800" i="1" dirty="0" err="1">
                <a:effectLst/>
                <a:latin typeface="Calibri" panose="020F0502020204030204" pitchFamily="34" charset="0"/>
                <a:ea typeface="Calibri" panose="020F0502020204030204" pitchFamily="34" charset="0"/>
              </a:rPr>
              <a:t>workshopat</a:t>
            </a:r>
            <a:r>
              <a:rPr lang="sv-SE" sz="1800" i="1" dirty="0">
                <a:effectLst/>
                <a:latin typeface="Calibri" panose="020F0502020204030204" pitchFamily="34" charset="0"/>
                <a:ea typeface="Calibri" panose="020F0502020204030204" pitchFamily="34" charset="0"/>
              </a:rPr>
              <a:t> kring: </a:t>
            </a:r>
            <a:r>
              <a:rPr lang="sv-SE" sz="1800" i="1" dirty="0" err="1">
                <a:effectLst/>
                <a:latin typeface="Calibri" panose="020F0502020204030204" pitchFamily="34" charset="0"/>
                <a:ea typeface="Calibri" panose="020F0502020204030204" pitchFamily="34" charset="0"/>
              </a:rPr>
              <a:t>Now</a:t>
            </a:r>
            <a:r>
              <a:rPr lang="sv-SE" sz="1800" i="1" dirty="0">
                <a:effectLst/>
                <a:latin typeface="Calibri" panose="020F0502020204030204" pitchFamily="34" charset="0"/>
                <a:ea typeface="Calibri" panose="020F0502020204030204" pitchFamily="34" charset="0"/>
              </a:rPr>
              <a:t> – </a:t>
            </a:r>
            <a:r>
              <a:rPr lang="sv-SE" sz="1800" i="1" dirty="0" err="1">
                <a:effectLst/>
                <a:latin typeface="Calibri" panose="020F0502020204030204" pitchFamily="34" charset="0"/>
                <a:ea typeface="Calibri" panose="020F0502020204030204" pitchFamily="34" charset="0"/>
              </a:rPr>
              <a:t>Wow</a:t>
            </a:r>
            <a:r>
              <a:rPr lang="sv-SE" sz="1800" i="1" dirty="0">
                <a:effectLst/>
                <a:latin typeface="Calibri" panose="020F0502020204030204" pitchFamily="34" charset="0"/>
                <a:ea typeface="Calibri" panose="020F0502020204030204" pitchFamily="34" charset="0"/>
              </a:rPr>
              <a:t> – </a:t>
            </a:r>
            <a:r>
              <a:rPr lang="sv-SE" sz="1800" i="1" dirty="0" err="1">
                <a:effectLst/>
                <a:latin typeface="Calibri" panose="020F0502020204030204" pitchFamily="34" charset="0"/>
                <a:ea typeface="Calibri" panose="020F0502020204030204" pitchFamily="34" charset="0"/>
              </a:rPr>
              <a:t>How</a:t>
            </a:r>
            <a:r>
              <a:rPr lang="sv-SE" sz="1800" i="1" dirty="0">
                <a:effectLst/>
                <a:latin typeface="Calibri" panose="020F0502020204030204" pitchFamily="34" charset="0"/>
                <a:ea typeface="Calibri" panose="020F0502020204030204" pitchFamily="34" charset="0"/>
              </a:rPr>
              <a:t>!. Kom ni till </a:t>
            </a:r>
            <a:r>
              <a:rPr lang="sv-SE" sz="1800" i="1" dirty="0" err="1">
                <a:effectLst/>
                <a:latin typeface="Calibri" panose="020F0502020204030204" pitchFamily="34" charset="0"/>
                <a:ea typeface="Calibri" panose="020F0502020204030204" pitchFamily="34" charset="0"/>
              </a:rPr>
              <a:t>How</a:t>
            </a:r>
            <a:r>
              <a:rPr lang="sv-SE" sz="1800" i="1" dirty="0">
                <a:effectLst/>
                <a:latin typeface="Calibri" panose="020F0502020204030204" pitchFamily="34" charset="0"/>
                <a:ea typeface="Calibri" panose="020F0502020204030204" pitchFamily="34" charset="0"/>
              </a:rPr>
              <a:t>? Och vad tror du alla tar med sig? Vad tar ni med er?  </a:t>
            </a:r>
          </a:p>
          <a:p>
            <a:endParaRPr lang="sv-SE" sz="1800" i="1" dirty="0">
              <a:effectLst/>
              <a:latin typeface="Calibri" panose="020F0502020204030204" pitchFamily="34" charset="0"/>
            </a:endParaRPr>
          </a:p>
          <a:p>
            <a:r>
              <a:rPr lang="sv-SE" sz="1800" i="0" dirty="0">
                <a:effectLst/>
                <a:latin typeface="Calibri" panose="020F0502020204030204" pitchFamily="34" charset="0"/>
              </a:rPr>
              <a:t>Önskar ni något material? Prata med mig eller Susanne</a:t>
            </a:r>
          </a:p>
          <a:p>
            <a:endParaRPr lang="sv-SE" sz="1800" i="0" dirty="0">
              <a:effectLst/>
              <a:latin typeface="Calibri" panose="020F0502020204030204" pitchFamily="34" charset="0"/>
            </a:endParaRPr>
          </a:p>
          <a:p>
            <a:r>
              <a:rPr lang="sv-SE" sz="1800" i="0" dirty="0">
                <a:effectLst/>
                <a:latin typeface="Calibri" panose="020F0502020204030204" pitchFamily="34" charset="0"/>
              </a:rPr>
              <a:t>Hoppas ni fått nya samarbete – nya idéer till nya projekt? Finns material här framme som kan vara till hjälp för er att komma igång i praktiken med er </a:t>
            </a:r>
            <a:r>
              <a:rPr lang="sv-SE" sz="1800" i="0" dirty="0" err="1">
                <a:effectLst/>
                <a:latin typeface="Calibri" panose="020F0502020204030204" pitchFamily="34" charset="0"/>
              </a:rPr>
              <a:t>aprojekt</a:t>
            </a:r>
            <a:r>
              <a:rPr lang="sv-SE" sz="1800" i="0" dirty="0">
                <a:effectLst/>
                <a:latin typeface="Calibri" panose="020F0502020204030204" pitchFamily="34" charset="0"/>
              </a:rPr>
              <a:t>. </a:t>
            </a:r>
            <a:endParaRPr lang="sv-SE" i="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829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068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16</a:t>
            </a:fld>
            <a:endParaRPr lang="sv-SE"/>
          </a:p>
        </p:txBody>
      </p:sp>
    </p:spTree>
    <p:extLst>
      <p:ext uri="{BB962C8B-B14F-4D97-AF65-F5344CB8AC3E}">
        <p14:creationId xmlns:p14="http://schemas.microsoft.com/office/powerpoint/2010/main" val="196214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A19B8-C9D4-48A3-9A52-E0C9477FBE3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63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MADE IN SWDEN – SÅ LEDER VI HÅLLBAR OMSTÄLLNING AV VÄGTRANSPORTER FÖR GLOBAL KONKURRENSKRAFT</a:t>
            </a:r>
          </a:p>
          <a:p>
            <a:endParaRPr lang="sv-SE" dirty="0"/>
          </a:p>
          <a:p>
            <a:r>
              <a:rPr lang="sv-SE" dirty="0"/>
              <a:t>Nya möten</a:t>
            </a:r>
          </a:p>
          <a:p>
            <a:r>
              <a:rPr lang="sv-SE" dirty="0"/>
              <a:t>Nya insikter</a:t>
            </a:r>
          </a:p>
          <a:p>
            <a:r>
              <a:rPr lang="sv-SE" dirty="0"/>
              <a:t>Nya </a:t>
            </a:r>
            <a:r>
              <a:rPr lang="sv-SE" dirty="0" err="1"/>
              <a:t>ideer</a:t>
            </a:r>
            <a:endParaRPr lang="sv-SE" dirty="0"/>
          </a:p>
          <a:p>
            <a:r>
              <a:rPr lang="sv-SE" dirty="0"/>
              <a:t>Nya samarbeten </a:t>
            </a:r>
          </a:p>
          <a:p>
            <a:r>
              <a:rPr lang="sv-SE" dirty="0"/>
              <a:t>Nya projekt</a:t>
            </a:r>
          </a:p>
          <a:p>
            <a:r>
              <a:rPr lang="sv-SE" dirty="0"/>
              <a:t>Bättre projektansökningar</a:t>
            </a:r>
          </a:p>
        </p:txBody>
      </p:sp>
      <p:sp>
        <p:nvSpPr>
          <p:cNvPr id="4" name="Platshållare för bildnummer 3"/>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135646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sv-SE" sz="1200" b="1" i="0" u="none" strike="noStrike" kern="1200" dirty="0">
                <a:solidFill>
                  <a:schemeClr val="tx1"/>
                </a:solidFill>
                <a:effectLst/>
                <a:latin typeface="+mn-lt"/>
                <a:ea typeface="+mn-ea"/>
                <a:cs typeface="+mn-cs"/>
              </a:rPr>
              <a:t>FFI 2.0 – STÖRRE SYSTEMTÄNK</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sv-SE" sz="1200" b="1" i="0" u="none" strike="noStrike"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kern="1200" dirty="0">
                <a:solidFill>
                  <a:schemeClr val="tx1"/>
                </a:solidFill>
                <a:effectLst/>
                <a:latin typeface="+mn-lt"/>
                <a:ea typeface="+mn-ea"/>
                <a:cs typeface="+mn-cs"/>
              </a:rPr>
              <a:t>För att nå hållbarhetsmålen måste främja innovation i bred bemärkelse.</a:t>
            </a:r>
          </a:p>
          <a:p>
            <a:pPr marL="171450" indent="-171450" rtl="0" fontAlgn="base">
              <a:buFont typeface="Arial" panose="020B0604020202020204" pitchFamily="34" charset="0"/>
              <a:buChar char="•"/>
            </a:pPr>
            <a:r>
              <a:rPr lang="sv-SE" sz="1200" b="1" i="0" u="none" strike="noStrike" kern="1200" dirty="0">
                <a:solidFill>
                  <a:schemeClr val="tx1"/>
                </a:solidFill>
                <a:effectLst/>
                <a:latin typeface="+mn-lt"/>
                <a:ea typeface="+mn-ea"/>
                <a:cs typeface="+mn-cs"/>
              </a:rPr>
              <a:t>Det räcker inte med innovation för att skapa nya produkter och tjänster utan vi behöver innovation i vårt sätt att arbeta, innovation som ändrar våra </a:t>
            </a:r>
            <a:r>
              <a:rPr lang="sv-SE" sz="1200" b="1" i="0" u="sng" strike="noStrike" kern="1200" dirty="0">
                <a:solidFill>
                  <a:schemeClr val="tx1"/>
                </a:solidFill>
                <a:effectLst/>
                <a:highlight>
                  <a:srgbClr val="FFFF00"/>
                </a:highlight>
                <a:latin typeface="+mn-lt"/>
                <a:ea typeface="+mn-ea"/>
                <a:cs typeface="+mn-cs"/>
              </a:rPr>
              <a:t>beteenden</a:t>
            </a:r>
            <a:r>
              <a:rPr lang="sv-SE" sz="1200" b="1" i="0" u="none" strike="noStrike" kern="1200" dirty="0">
                <a:solidFill>
                  <a:schemeClr val="tx1"/>
                </a:solidFill>
                <a:effectLst/>
                <a:latin typeface="+mn-lt"/>
                <a:ea typeface="+mn-ea"/>
                <a:cs typeface="+mn-cs"/>
              </a:rPr>
              <a:t> och vanor och innovation i hur vi samverkar bättre</a:t>
            </a:r>
            <a:r>
              <a:rPr lang="sv-SE" sz="1200" b="0" i="0" u="none" strike="noStrike" kern="1200" dirty="0">
                <a:solidFill>
                  <a:schemeClr val="tx1"/>
                </a:solidFill>
                <a:effectLst/>
                <a:latin typeface="+mn-lt"/>
                <a:ea typeface="+mn-ea"/>
                <a:cs typeface="+mn-cs"/>
              </a:rPr>
              <a:t> i komplexa ekosystem med personer från näringsliv, forskning, politik, offentlig sektor, civilsamhället och allmänheten.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kern="1200" dirty="0">
                <a:solidFill>
                  <a:schemeClr val="tx1"/>
                </a:solidFill>
                <a:effectLst/>
                <a:latin typeface="+mn-lt"/>
                <a:ea typeface="+mn-ea"/>
                <a:cs typeface="+mn-cs"/>
              </a:rPr>
              <a:t>På Vinnova är jämställdhet och klimat utpekade perspektiv för att främja hållbar innovation</a:t>
            </a:r>
          </a:p>
          <a:p>
            <a:pPr marL="171450" indent="-171450" rtl="0" fontAlgn="base">
              <a:buFont typeface="Arial" panose="020B0604020202020204" pitchFamily="34" charset="0"/>
              <a:buChar char="•"/>
            </a:pPr>
            <a:r>
              <a:rPr lang="sv-SE" sz="1200" b="1" i="0" u="none" strike="noStrike" kern="1200" dirty="0">
                <a:solidFill>
                  <a:schemeClr val="tx1"/>
                </a:solidFill>
                <a:effectLst/>
                <a:latin typeface="+mn-lt"/>
                <a:ea typeface="+mn-ea"/>
                <a:cs typeface="+mn-cs"/>
              </a:rPr>
              <a:t>Det ger Sverige konkurrenskraft och gör skillnad för världen.</a:t>
            </a:r>
          </a:p>
          <a:p>
            <a:pPr marL="171450" indent="-171450" rtl="0" fontAlgn="base">
              <a:buFont typeface="Arial" panose="020B0604020202020204" pitchFamily="34" charset="0"/>
              <a:buChar char="•"/>
            </a:pPr>
            <a:endParaRPr lang="sv-SE" sz="1200" b="1" i="0" u="none" strike="noStrike"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59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mn-lt"/>
                <a:ea typeface="+mn-ea"/>
                <a:cs typeface="+mn-cs"/>
              </a:rPr>
              <a:t>Hälsosam mobilitet är kopplat till både landsbygd och stad och till män som kvinnor, yngre såväl som äldre. Det finns så kallade </a:t>
            </a:r>
            <a:r>
              <a:rPr lang="sv-SE" sz="1200" kern="1200" err="1">
                <a:solidFill>
                  <a:schemeClr val="tx1"/>
                </a:solidFill>
                <a:effectLst/>
                <a:latin typeface="+mn-lt"/>
                <a:ea typeface="+mn-ea"/>
                <a:cs typeface="+mn-cs"/>
              </a:rPr>
              <a:t>intersektionella</a:t>
            </a:r>
            <a:r>
              <a:rPr lang="sv-SE" sz="1200" kern="1200">
                <a:solidFill>
                  <a:schemeClr val="tx1"/>
                </a:solidFill>
                <a:effectLst/>
                <a:latin typeface="+mn-lt"/>
                <a:ea typeface="+mn-ea"/>
                <a:cs typeface="+mn-cs"/>
              </a:rPr>
              <a:t> jämställdhetsperspektiv som behöver integreras i våra nya lösningar för att säkerställa relevans och nyttiggörande. </a:t>
            </a:r>
          </a:p>
          <a:p>
            <a:pPr marL="171450" indent="-171450">
              <a:buFont typeface="Arial" panose="020B0604020202020204" pitchFamily="34" charset="0"/>
              <a:buChar char="•"/>
            </a:pPr>
            <a:r>
              <a:rPr lang="sv-SE" sz="1200" kern="1200">
                <a:solidFill>
                  <a:schemeClr val="tx1"/>
                </a:solidFill>
                <a:effectLst/>
                <a:latin typeface="+mn-lt"/>
                <a:ea typeface="+mn-ea"/>
                <a:cs typeface="+mn-cs"/>
              </a:rPr>
              <a:t>Självklara och välkända utmaningar inom området är föroreningar, buller och el.</a:t>
            </a:r>
          </a:p>
          <a:p>
            <a:pPr marL="171450" indent="-171450">
              <a:buFont typeface="Arial" panose="020B0604020202020204" pitchFamily="34" charset="0"/>
              <a:buChar char="•"/>
            </a:pPr>
            <a:r>
              <a:rPr lang="sv-SE" sz="1200" kern="1200">
                <a:solidFill>
                  <a:schemeClr val="tx1"/>
                </a:solidFill>
                <a:effectLst/>
                <a:latin typeface="+mn-lt"/>
                <a:ea typeface="+mn-ea"/>
                <a:cs typeface="+mn-cs"/>
              </a:rPr>
              <a:t>Men det finns även en hälsoaspekt av mobilitet. T.ex. när det finns fler och lättillgängliga alternativ så rör vi oss mindre vilket riskerar att skapa hälsoproblem. När våra städer växer så minskar grönområdena. De är viktiga för vårt välmående och uppmuntrar dessutom till aktivitet och rörelse i staden.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mn-lt"/>
                <a:ea typeface="+mn-ea"/>
                <a:cs typeface="+mn-cs"/>
              </a:rPr>
              <a:t>Rapporten res som kvinnor gör </a:t>
            </a:r>
            <a:r>
              <a:rPr lang="en-US" sz="1200" b="1" cap="none" spc="0">
                <a:solidFill>
                  <a:srgbClr val="FFFFFF"/>
                </a:solidFill>
                <a:effectLst>
                  <a:outerShdw blurRad="63500" algn="ctr" rotWithShape="0">
                    <a:srgbClr val="184EA3">
                      <a:alpha val="40000"/>
                    </a:srgbClr>
                  </a:outerShdw>
                </a:effectLst>
                <a:latin typeface="Arial"/>
              </a:rPr>
              <a:t>och </a:t>
            </a:r>
            <a:r>
              <a:rPr lang="en-US" sz="1200" b="1" cap="none" spc="0" err="1">
                <a:solidFill>
                  <a:srgbClr val="FFFFFF"/>
                </a:solidFill>
                <a:effectLst>
                  <a:outerShdw blurRad="63500" algn="ctr" rotWithShape="0">
                    <a:srgbClr val="184EA3">
                      <a:alpha val="40000"/>
                    </a:srgbClr>
                  </a:outerShdw>
                </a:effectLst>
                <a:latin typeface="Arial"/>
              </a:rPr>
              <a:t>energianvändningen</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samt</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utsläpp</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från</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privattransporter</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i</a:t>
            </a:r>
            <a:r>
              <a:rPr lang="en-US" sz="1200" b="1" cap="none" spc="0">
                <a:solidFill>
                  <a:srgbClr val="FFFFFF"/>
                </a:solidFill>
                <a:effectLst>
                  <a:outerShdw blurRad="63500" algn="ctr" rotWithShape="0">
                    <a:srgbClr val="184EA3">
                      <a:alpha val="40000"/>
                    </a:srgbClr>
                  </a:outerShdw>
                </a:effectLst>
                <a:latin typeface="Arial"/>
              </a:rPr>
              <a:t> Sverige </a:t>
            </a:r>
            <a:r>
              <a:rPr lang="en-US" sz="1200" b="1" cap="none" spc="0" err="1">
                <a:solidFill>
                  <a:srgbClr val="FFFFFF"/>
                </a:solidFill>
                <a:effectLst>
                  <a:outerShdw blurRad="63500" algn="ctr" rotWithShape="0">
                    <a:srgbClr val="184EA3">
                      <a:alpha val="40000"/>
                    </a:srgbClr>
                  </a:outerShdw>
                </a:effectLst>
                <a:latin typeface="Arial"/>
              </a:rPr>
              <a:t>kommer</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9966"/>
                </a:solidFill>
                <a:effectLst>
                  <a:outerShdw blurRad="63500" algn="ctr" rotWithShape="0">
                    <a:srgbClr val="184EA3">
                      <a:alpha val="40000"/>
                    </a:srgbClr>
                  </a:outerShdw>
                </a:effectLst>
                <a:latin typeface="Arial"/>
              </a:rPr>
              <a:t>minska</a:t>
            </a:r>
            <a:r>
              <a:rPr lang="en-US" sz="1200" b="1" cap="none" spc="0">
                <a:solidFill>
                  <a:srgbClr val="FFFFFF"/>
                </a:solidFill>
                <a:effectLst>
                  <a:outerShdw blurRad="63500" algn="ctr" rotWithShape="0">
                    <a:srgbClr val="184EA3">
                      <a:alpha val="40000"/>
                    </a:srgbClr>
                  </a:outerShdw>
                </a:effectLst>
                <a:latin typeface="Arial"/>
              </a:rPr>
              <a:t> med </a:t>
            </a:r>
            <a:r>
              <a:rPr lang="en-US" sz="1200" b="1" cap="none" spc="0" err="1">
                <a:solidFill>
                  <a:srgbClr val="FFFFFF"/>
                </a:solidFill>
                <a:effectLst>
                  <a:outerShdw blurRad="63500" algn="ctr" rotWithShape="0">
                    <a:srgbClr val="184EA3">
                      <a:alpha val="40000"/>
                    </a:srgbClr>
                  </a:outerShdw>
                </a:effectLst>
                <a:latin typeface="Arial"/>
              </a:rPr>
              <a:t>nästan</a:t>
            </a:r>
            <a:r>
              <a:rPr lang="en-US" sz="1200" b="1" cap="none" spc="0">
                <a:solidFill>
                  <a:srgbClr val="FFFFFF"/>
                </a:solidFill>
                <a:effectLst>
                  <a:outerShdw blurRad="63500" algn="ctr" rotWithShape="0">
                    <a:srgbClr val="184EA3">
                      <a:alpha val="40000"/>
                    </a:srgbClr>
                  </a:outerShdw>
                </a:effectLst>
                <a:latin typeface="Arial"/>
              </a:rPr>
              <a:t> 20% - </a:t>
            </a:r>
            <a:r>
              <a:rPr lang="en-US" sz="1200" b="1" cap="none" spc="0" err="1">
                <a:solidFill>
                  <a:srgbClr val="FFFFFF"/>
                </a:solidFill>
                <a:effectLst>
                  <a:outerShdw blurRad="63500" algn="ctr" rotWithShape="0">
                    <a:srgbClr val="184EA3">
                      <a:alpha val="40000"/>
                    </a:srgbClr>
                  </a:outerShdw>
                </a:effectLst>
                <a:latin typeface="Arial"/>
              </a:rPr>
              <a:t>stämmer</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idag</a:t>
            </a:r>
            <a:r>
              <a:rPr lang="en-US" sz="1200" b="1" cap="none" spc="0">
                <a:solidFill>
                  <a:srgbClr val="FFFFFF"/>
                </a:solidFill>
                <a:effectLst>
                  <a:outerShdw blurRad="63500" algn="ctr" rotWithShape="0">
                    <a:srgbClr val="184EA3">
                      <a:alpha val="40000"/>
                    </a:srgbClr>
                  </a:outerShdw>
                </a:effectLst>
                <a:latin typeface="Arial"/>
              </a:rPr>
              <a:t> men </a:t>
            </a:r>
            <a:r>
              <a:rPr lang="en-US" sz="1200" b="1" cap="none" spc="0" err="1">
                <a:solidFill>
                  <a:srgbClr val="FFFFFF"/>
                </a:solidFill>
                <a:effectLst>
                  <a:outerShdw blurRad="63500" algn="ctr" rotWithShape="0">
                    <a:srgbClr val="184EA3">
                      <a:alpha val="40000"/>
                    </a:srgbClr>
                  </a:outerShdw>
                </a:effectLst>
                <a:latin typeface="Arial"/>
              </a:rPr>
              <a:t>nog</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inte</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imorgon</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pga</a:t>
            </a:r>
            <a:r>
              <a:rPr lang="en-US" sz="1200" b="1" cap="none" spc="0">
                <a:solidFill>
                  <a:srgbClr val="FFFFFF"/>
                </a:solidFill>
                <a:effectLst>
                  <a:outerShdw blurRad="63500" algn="ctr" rotWithShape="0">
                    <a:srgbClr val="184EA3">
                      <a:alpha val="40000"/>
                    </a:srgbClr>
                  </a:outerShdw>
                </a:effectLst>
                <a:latin typeface="Arial"/>
              </a:rPr>
              <a:t> manga </a:t>
            </a:r>
            <a:r>
              <a:rPr lang="en-US" sz="1200" b="1" cap="none" spc="0" err="1">
                <a:solidFill>
                  <a:srgbClr val="FFFFFF"/>
                </a:solidFill>
                <a:effectLst>
                  <a:outerShdw blurRad="63500" algn="ctr" rotWithShape="0">
                    <a:srgbClr val="184EA3">
                      <a:alpha val="40000"/>
                    </a:srgbClr>
                  </a:outerShdw>
                </a:effectLst>
                <a:latin typeface="Arial"/>
              </a:rPr>
              <a:t>fler</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kvinnor</a:t>
            </a:r>
            <a:r>
              <a:rPr lang="en-US" sz="1200" b="1" cap="none" spc="0">
                <a:solidFill>
                  <a:srgbClr val="FFFFFF"/>
                </a:solidFill>
                <a:effectLst>
                  <a:outerShdw blurRad="63500" algn="ctr" rotWithShape="0">
                    <a:srgbClr val="184EA3">
                      <a:alpha val="40000"/>
                    </a:srgbClr>
                  </a:outerShdw>
                </a:effectLst>
                <a:latin typeface="Arial"/>
              </a:rPr>
              <a:t> </a:t>
            </a:r>
            <a:r>
              <a:rPr lang="en-US" sz="1200" b="1" cap="none" spc="0" err="1">
                <a:solidFill>
                  <a:srgbClr val="FFFFFF"/>
                </a:solidFill>
                <a:effectLst>
                  <a:outerShdw blurRad="63500" algn="ctr" rotWithShape="0">
                    <a:srgbClr val="184EA3">
                      <a:alpha val="40000"/>
                    </a:srgbClr>
                  </a:outerShdw>
                </a:effectLst>
                <a:latin typeface="Arial"/>
              </a:rPr>
              <a:t>har</a:t>
            </a:r>
            <a:r>
              <a:rPr lang="en-US" sz="1200" b="1" cap="none" spc="0">
                <a:solidFill>
                  <a:srgbClr val="FFFFFF"/>
                </a:solidFill>
                <a:effectLst>
                  <a:outerShdw blurRad="63500" algn="ctr" rotWithShape="0">
                    <a:srgbClr val="184EA3">
                      <a:alpha val="40000"/>
                    </a:srgbClr>
                  </a:outerShdw>
                </a:effectLst>
                <a:latin typeface="Arial"/>
              </a:rPr>
              <a:t> nu </a:t>
            </a:r>
            <a:r>
              <a:rPr lang="en-US" sz="1200" b="1" cap="none" spc="0" err="1">
                <a:solidFill>
                  <a:srgbClr val="FFFFFF"/>
                </a:solidFill>
                <a:effectLst>
                  <a:outerShdw blurRad="63500" algn="ctr" rotWithShape="0">
                    <a:srgbClr val="184EA3">
                      <a:alpha val="40000"/>
                    </a:srgbClr>
                  </a:outerShdw>
                </a:effectLst>
                <a:latin typeface="Arial"/>
              </a:rPr>
              <a:t>körkort</a:t>
            </a:r>
            <a:endParaRPr lang="sv-SE" sz="1200" kern="1200">
              <a:solidFill>
                <a:schemeClr val="tx1"/>
              </a:solidFill>
              <a:effectLst/>
              <a:latin typeface="+mn-lt"/>
              <a:ea typeface="+mn-ea"/>
              <a:cs typeface="+mn-cs"/>
            </a:endParaRPr>
          </a:p>
          <a:p>
            <a:pPr marL="171450" indent="-171450">
              <a:buFont typeface="Arial" panose="020B0604020202020204" pitchFamily="34" charset="0"/>
              <a:buChar char="•"/>
            </a:pPr>
            <a:endParaRPr lang="sv-SE" sz="1200" kern="1200">
              <a:solidFill>
                <a:schemeClr val="tx1"/>
              </a:solidFill>
              <a:effectLst/>
              <a:latin typeface="+mn-lt"/>
              <a:ea typeface="+mn-ea"/>
              <a:cs typeface="+mn-cs"/>
            </a:endParaRPr>
          </a:p>
          <a:p>
            <a:pPr marL="171450" indent="-171450">
              <a:buFont typeface="Arial" panose="020B0604020202020204" pitchFamily="34" charset="0"/>
              <a:buChar char="•"/>
            </a:pPr>
            <a:r>
              <a:rPr lang="sv-SE" sz="1200" kern="1200">
                <a:solidFill>
                  <a:schemeClr val="tx1"/>
                </a:solidFill>
                <a:effectLst/>
                <a:latin typeface="+mn-lt"/>
                <a:ea typeface="+mn-ea"/>
                <a:cs typeface="+mn-cs"/>
              </a:rPr>
              <a:t>Women on </a:t>
            </a:r>
            <a:r>
              <a:rPr lang="sv-SE" sz="1200" kern="1200" err="1">
                <a:solidFill>
                  <a:schemeClr val="tx1"/>
                </a:solidFill>
                <a:effectLst/>
                <a:latin typeface="+mn-lt"/>
                <a:ea typeface="+mn-ea"/>
                <a:cs typeface="+mn-cs"/>
              </a:rPr>
              <a:t>wheels</a:t>
            </a:r>
            <a:r>
              <a:rPr lang="sv-SE" sz="1200" kern="1200">
                <a:solidFill>
                  <a:schemeClr val="tx1"/>
                </a:solidFill>
                <a:effectLst/>
                <a:latin typeface="+mn-lt"/>
                <a:ea typeface="+mn-ea"/>
                <a:cs typeface="+mn-cs"/>
              </a:rPr>
              <a:t>- fler som inte kan cykla </a:t>
            </a:r>
            <a:r>
              <a:rPr lang="sv-SE" sz="1200" kern="1200" err="1">
                <a:solidFill>
                  <a:schemeClr val="tx1"/>
                </a:solidFill>
                <a:effectLst/>
                <a:latin typeface="+mn-lt"/>
                <a:ea typeface="+mn-ea"/>
                <a:cs typeface="+mn-cs"/>
              </a:rPr>
              <a:t>pga</a:t>
            </a:r>
            <a:r>
              <a:rPr lang="sv-SE" sz="1200" kern="1200">
                <a:solidFill>
                  <a:schemeClr val="tx1"/>
                </a:solidFill>
                <a:effectLst/>
                <a:latin typeface="+mn-lt"/>
                <a:ea typeface="+mn-ea"/>
                <a:cs typeface="+mn-cs"/>
              </a:rPr>
              <a:t> ej lärt sig, genusstereotypa normer och stadsplanering – hur undanröja sådana hinder för att nå hållbar och hälsosam mobilitet?</a:t>
            </a:r>
          </a:p>
          <a:p>
            <a:pPr marL="171450" indent="-171450" algn="l">
              <a:buFont typeface="Arial" panose="020B0604020202020204" pitchFamily="34" charset="0"/>
              <a:buChar char="•"/>
            </a:pPr>
            <a:endParaRPr lang="sv-SE" sz="1200" kern="1200">
              <a:solidFill>
                <a:schemeClr val="tx1"/>
              </a:solidFill>
              <a:effectLst/>
              <a:latin typeface="+mn-lt"/>
              <a:ea typeface="+mn-ea"/>
              <a:cs typeface="+mn-cs"/>
            </a:endParaRPr>
          </a:p>
          <a:p>
            <a:pPr marL="171450" indent="-171450">
              <a:buFont typeface="Arial" panose="020B0604020202020204" pitchFamily="34" charset="0"/>
              <a:buChar char="•"/>
            </a:pP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4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Utmaningar och möjligheter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Hälsosam mobilitet är kopplat till både landsbygd och stad och till män som kvinnor, yngre såväl som äldre. Det finns så kallade </a:t>
            </a:r>
            <a:r>
              <a:rPr lang="sv-SE" sz="1200" kern="1200" dirty="0" err="1">
                <a:solidFill>
                  <a:schemeClr val="tx1"/>
                </a:solidFill>
                <a:effectLst/>
                <a:latin typeface="+mn-lt"/>
                <a:ea typeface="+mn-ea"/>
                <a:cs typeface="+mn-cs"/>
              </a:rPr>
              <a:t>intersektionella</a:t>
            </a:r>
            <a:r>
              <a:rPr lang="sv-SE" sz="1200" kern="1200" dirty="0">
                <a:solidFill>
                  <a:schemeClr val="tx1"/>
                </a:solidFill>
                <a:effectLst/>
                <a:latin typeface="+mn-lt"/>
                <a:ea typeface="+mn-ea"/>
                <a:cs typeface="+mn-cs"/>
              </a:rPr>
              <a:t> jämställdhetsperspektiv som behöver integreras i våra nya lösningar för att säkerställa relevans och nyttiggörande.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Självklara och välkända utmaningar inom området är föroreningar, buller och el.</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Men det finns även en hälsoaspekt av mobilitet. T.ex. när det finns fler och lättillgängliga alternativ så rör vi oss mindre vilket riskerar att skapa hälsoproblem. När våra städer växer så minskar grönområdena. De är viktiga för vårt välmående och uppmuntrar dessutom till aktivitet och rörelse i staden.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Rapporten res som kvinnor gör </a:t>
            </a:r>
            <a:r>
              <a:rPr lang="en-US" sz="1200" b="1" cap="none" spc="0" dirty="0">
                <a:solidFill>
                  <a:srgbClr val="FFFFFF"/>
                </a:solidFill>
                <a:effectLst>
                  <a:outerShdw blurRad="63500" algn="ctr" rotWithShape="0">
                    <a:srgbClr val="184EA3">
                      <a:alpha val="40000"/>
                    </a:srgbClr>
                  </a:outerShdw>
                </a:effectLst>
                <a:latin typeface="Arial"/>
              </a:rPr>
              <a:t>och </a:t>
            </a:r>
            <a:r>
              <a:rPr lang="en-US" sz="1200" b="1" cap="none" spc="0" dirty="0" err="1">
                <a:solidFill>
                  <a:srgbClr val="FFFFFF"/>
                </a:solidFill>
                <a:effectLst>
                  <a:outerShdw blurRad="63500" algn="ctr" rotWithShape="0">
                    <a:srgbClr val="184EA3">
                      <a:alpha val="40000"/>
                    </a:srgbClr>
                  </a:outerShdw>
                </a:effectLst>
                <a:latin typeface="Arial"/>
              </a:rPr>
              <a:t>energianvändningen</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samt</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utsläpp</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från</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privattransporter</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i</a:t>
            </a:r>
            <a:r>
              <a:rPr lang="en-US" sz="1200" b="1" cap="none" spc="0" dirty="0">
                <a:solidFill>
                  <a:srgbClr val="FFFFFF"/>
                </a:solidFill>
                <a:effectLst>
                  <a:outerShdw blurRad="63500" algn="ctr" rotWithShape="0">
                    <a:srgbClr val="184EA3">
                      <a:alpha val="40000"/>
                    </a:srgbClr>
                  </a:outerShdw>
                </a:effectLst>
                <a:latin typeface="Arial"/>
              </a:rPr>
              <a:t> Sverige </a:t>
            </a:r>
            <a:r>
              <a:rPr lang="en-US" sz="1200" b="1" cap="none" spc="0" dirty="0" err="1">
                <a:solidFill>
                  <a:srgbClr val="FFFFFF"/>
                </a:solidFill>
                <a:effectLst>
                  <a:outerShdw blurRad="63500" algn="ctr" rotWithShape="0">
                    <a:srgbClr val="184EA3">
                      <a:alpha val="40000"/>
                    </a:srgbClr>
                  </a:outerShdw>
                </a:effectLst>
                <a:latin typeface="Arial"/>
              </a:rPr>
              <a:t>kommer</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9966"/>
                </a:solidFill>
                <a:effectLst>
                  <a:outerShdw blurRad="63500" algn="ctr" rotWithShape="0">
                    <a:srgbClr val="184EA3">
                      <a:alpha val="40000"/>
                    </a:srgbClr>
                  </a:outerShdw>
                </a:effectLst>
                <a:latin typeface="Arial"/>
              </a:rPr>
              <a:t>minska</a:t>
            </a:r>
            <a:r>
              <a:rPr lang="en-US" sz="1200" b="1" cap="none" spc="0" dirty="0">
                <a:solidFill>
                  <a:srgbClr val="FFFFFF"/>
                </a:solidFill>
                <a:effectLst>
                  <a:outerShdw blurRad="63500" algn="ctr" rotWithShape="0">
                    <a:srgbClr val="184EA3">
                      <a:alpha val="40000"/>
                    </a:srgbClr>
                  </a:outerShdw>
                </a:effectLst>
                <a:latin typeface="Arial"/>
              </a:rPr>
              <a:t> med </a:t>
            </a:r>
            <a:r>
              <a:rPr lang="en-US" sz="1200" b="1" cap="none" spc="0" dirty="0" err="1">
                <a:solidFill>
                  <a:srgbClr val="FFFFFF"/>
                </a:solidFill>
                <a:effectLst>
                  <a:outerShdw blurRad="63500" algn="ctr" rotWithShape="0">
                    <a:srgbClr val="184EA3">
                      <a:alpha val="40000"/>
                    </a:srgbClr>
                  </a:outerShdw>
                </a:effectLst>
                <a:latin typeface="Arial"/>
              </a:rPr>
              <a:t>nästan</a:t>
            </a:r>
            <a:r>
              <a:rPr lang="en-US" sz="1200" b="1" cap="none" spc="0" dirty="0">
                <a:solidFill>
                  <a:srgbClr val="FFFFFF"/>
                </a:solidFill>
                <a:effectLst>
                  <a:outerShdw blurRad="63500" algn="ctr" rotWithShape="0">
                    <a:srgbClr val="184EA3">
                      <a:alpha val="40000"/>
                    </a:srgbClr>
                  </a:outerShdw>
                </a:effectLst>
                <a:latin typeface="Arial"/>
              </a:rPr>
              <a:t> 20% - </a:t>
            </a:r>
            <a:r>
              <a:rPr lang="en-US" sz="1200" b="1" cap="none" spc="0" dirty="0" err="1">
                <a:solidFill>
                  <a:srgbClr val="FFFFFF"/>
                </a:solidFill>
                <a:effectLst>
                  <a:outerShdw blurRad="63500" algn="ctr" rotWithShape="0">
                    <a:srgbClr val="184EA3">
                      <a:alpha val="40000"/>
                    </a:srgbClr>
                  </a:outerShdw>
                </a:effectLst>
                <a:latin typeface="Arial"/>
              </a:rPr>
              <a:t>stämmer</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idag</a:t>
            </a:r>
            <a:r>
              <a:rPr lang="en-US" sz="1200" b="1" cap="none" spc="0" dirty="0">
                <a:solidFill>
                  <a:srgbClr val="FFFFFF"/>
                </a:solidFill>
                <a:effectLst>
                  <a:outerShdw blurRad="63500" algn="ctr" rotWithShape="0">
                    <a:srgbClr val="184EA3">
                      <a:alpha val="40000"/>
                    </a:srgbClr>
                  </a:outerShdw>
                </a:effectLst>
                <a:latin typeface="Arial"/>
              </a:rPr>
              <a:t> men </a:t>
            </a:r>
            <a:r>
              <a:rPr lang="en-US" sz="1200" b="1" cap="none" spc="0" dirty="0" err="1">
                <a:solidFill>
                  <a:srgbClr val="FFFFFF"/>
                </a:solidFill>
                <a:effectLst>
                  <a:outerShdw blurRad="63500" algn="ctr" rotWithShape="0">
                    <a:srgbClr val="184EA3">
                      <a:alpha val="40000"/>
                    </a:srgbClr>
                  </a:outerShdw>
                </a:effectLst>
                <a:latin typeface="Arial"/>
              </a:rPr>
              <a:t>nog</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inte</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imorgon</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pga</a:t>
            </a:r>
            <a:r>
              <a:rPr lang="en-US" sz="1200" b="1" cap="none" spc="0" dirty="0">
                <a:solidFill>
                  <a:srgbClr val="FFFFFF"/>
                </a:solidFill>
                <a:effectLst>
                  <a:outerShdw blurRad="63500" algn="ctr" rotWithShape="0">
                    <a:srgbClr val="184EA3">
                      <a:alpha val="40000"/>
                    </a:srgbClr>
                  </a:outerShdw>
                </a:effectLst>
                <a:latin typeface="Arial"/>
              </a:rPr>
              <a:t> manga </a:t>
            </a:r>
            <a:r>
              <a:rPr lang="en-US" sz="1200" b="1" cap="none" spc="0" dirty="0" err="1">
                <a:solidFill>
                  <a:srgbClr val="FFFFFF"/>
                </a:solidFill>
                <a:effectLst>
                  <a:outerShdw blurRad="63500" algn="ctr" rotWithShape="0">
                    <a:srgbClr val="184EA3">
                      <a:alpha val="40000"/>
                    </a:srgbClr>
                  </a:outerShdw>
                </a:effectLst>
                <a:latin typeface="Arial"/>
              </a:rPr>
              <a:t>fler</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kvinnor</a:t>
            </a:r>
            <a:r>
              <a:rPr lang="en-US" sz="1200" b="1" cap="none" spc="0" dirty="0">
                <a:solidFill>
                  <a:srgbClr val="FFFFFF"/>
                </a:solidFill>
                <a:effectLst>
                  <a:outerShdw blurRad="63500" algn="ctr" rotWithShape="0">
                    <a:srgbClr val="184EA3">
                      <a:alpha val="40000"/>
                    </a:srgbClr>
                  </a:outerShdw>
                </a:effectLst>
                <a:latin typeface="Arial"/>
              </a:rPr>
              <a:t> </a:t>
            </a:r>
            <a:r>
              <a:rPr lang="en-US" sz="1200" b="1" cap="none" spc="0" dirty="0" err="1">
                <a:solidFill>
                  <a:srgbClr val="FFFFFF"/>
                </a:solidFill>
                <a:effectLst>
                  <a:outerShdw blurRad="63500" algn="ctr" rotWithShape="0">
                    <a:srgbClr val="184EA3">
                      <a:alpha val="40000"/>
                    </a:srgbClr>
                  </a:outerShdw>
                </a:effectLst>
                <a:latin typeface="Arial"/>
              </a:rPr>
              <a:t>har</a:t>
            </a:r>
            <a:r>
              <a:rPr lang="en-US" sz="1200" b="1" cap="none" spc="0" dirty="0">
                <a:solidFill>
                  <a:srgbClr val="FFFFFF"/>
                </a:solidFill>
                <a:effectLst>
                  <a:outerShdw blurRad="63500" algn="ctr" rotWithShape="0">
                    <a:srgbClr val="184EA3">
                      <a:alpha val="40000"/>
                    </a:srgbClr>
                  </a:outerShdw>
                </a:effectLst>
                <a:latin typeface="Arial"/>
              </a:rPr>
              <a:t> nu </a:t>
            </a:r>
            <a:r>
              <a:rPr lang="en-US" sz="1200" b="1" cap="none" spc="0" dirty="0" err="1">
                <a:solidFill>
                  <a:srgbClr val="FFFFFF"/>
                </a:solidFill>
                <a:effectLst>
                  <a:outerShdw blurRad="63500" algn="ctr" rotWithShape="0">
                    <a:srgbClr val="184EA3">
                      <a:alpha val="40000"/>
                    </a:srgbClr>
                  </a:outerShdw>
                </a:effectLst>
                <a:latin typeface="Arial"/>
              </a:rPr>
              <a:t>körkort</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Women on </a:t>
            </a:r>
            <a:r>
              <a:rPr lang="sv-SE" sz="1200" kern="1200" dirty="0" err="1">
                <a:solidFill>
                  <a:schemeClr val="tx1"/>
                </a:solidFill>
                <a:effectLst/>
                <a:latin typeface="+mn-lt"/>
                <a:ea typeface="+mn-ea"/>
                <a:cs typeface="+mn-cs"/>
              </a:rPr>
              <a:t>wheels</a:t>
            </a:r>
            <a:r>
              <a:rPr lang="sv-SE" sz="1200" kern="1200" dirty="0">
                <a:solidFill>
                  <a:schemeClr val="tx1"/>
                </a:solidFill>
                <a:effectLst/>
                <a:latin typeface="+mn-lt"/>
                <a:ea typeface="+mn-ea"/>
                <a:cs typeface="+mn-cs"/>
              </a:rPr>
              <a:t>- fler som inte kan cykla </a:t>
            </a:r>
            <a:r>
              <a:rPr lang="sv-SE" sz="1200" kern="1200" dirty="0" err="1">
                <a:solidFill>
                  <a:schemeClr val="tx1"/>
                </a:solidFill>
                <a:effectLst/>
                <a:latin typeface="+mn-lt"/>
                <a:ea typeface="+mn-ea"/>
                <a:cs typeface="+mn-cs"/>
              </a:rPr>
              <a:t>pga</a:t>
            </a:r>
            <a:r>
              <a:rPr lang="sv-SE" sz="1200" kern="1200" dirty="0">
                <a:solidFill>
                  <a:schemeClr val="tx1"/>
                </a:solidFill>
                <a:effectLst/>
                <a:latin typeface="+mn-lt"/>
                <a:ea typeface="+mn-ea"/>
                <a:cs typeface="+mn-cs"/>
              </a:rPr>
              <a:t> ej lärt sig, genusstereotypa normer och stadsplanering – hur undanröja sådana hinder för att nå hållbar och hälsosam mobilitet?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3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212968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MADE IN SWDEN – SÅ LEDER VI HÅLLBAR OMSTÄLLNING AV VÄGTRANSPORTER FÖR GLOBAL KONKURRENSKRAFT</a:t>
            </a:r>
          </a:p>
          <a:p>
            <a:endParaRPr lang="sv-SE" dirty="0"/>
          </a:p>
          <a:p>
            <a:r>
              <a:rPr lang="sv-SE" dirty="0"/>
              <a:t>100 procent fossil </a:t>
            </a:r>
            <a:r>
              <a:rPr lang="sv-SE" dirty="0" err="1"/>
              <a:t>free</a:t>
            </a:r>
            <a:endParaRPr lang="sv-SE" dirty="0"/>
          </a:p>
          <a:p>
            <a:r>
              <a:rPr lang="sv-SE" dirty="0"/>
              <a:t>100 procent </a:t>
            </a:r>
            <a:r>
              <a:rPr lang="sv-SE" dirty="0" err="1"/>
              <a:t>safe</a:t>
            </a:r>
            <a:endParaRPr lang="sv-SE" dirty="0"/>
          </a:p>
          <a:p>
            <a:r>
              <a:rPr lang="sv-SE" dirty="0"/>
              <a:t>100 procent </a:t>
            </a:r>
            <a:r>
              <a:rPr lang="sv-SE" dirty="0" err="1"/>
              <a:t>productive</a:t>
            </a:r>
            <a:endParaRPr lang="sv-SE" dirty="0"/>
          </a:p>
          <a:p>
            <a:endParaRPr lang="sv-SE" dirty="0"/>
          </a:p>
          <a:p>
            <a:r>
              <a:rPr lang="sv-SE" dirty="0"/>
              <a:t>Så vad har jag förstått om projektens resa och upplevelser?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t>Innan; endast krockdockor utformade efter den generiske</a:t>
            </a:r>
            <a:r>
              <a:rPr lang="sv-SE" sz="800" dirty="0"/>
              <a:t> </a:t>
            </a:r>
            <a:r>
              <a:rPr lang="sv-SE" sz="1000" dirty="0"/>
              <a:t>mannen. Ökad risk för kvinnor bakom ratten – spär </a:t>
            </a:r>
            <a:r>
              <a:rPr lang="sv-SE" sz="1000" dirty="0" err="1"/>
              <a:t>ev</a:t>
            </a:r>
            <a:r>
              <a:rPr lang="sv-SE" sz="1000" dirty="0"/>
              <a:t> på fördomar om vem som är en duktig förare.</a:t>
            </a:r>
          </a:p>
          <a:p>
            <a:pPr marL="0" indent="0">
              <a:buNone/>
            </a:pPr>
            <a:endParaRPr lang="sv-SE" sz="1000" dirty="0"/>
          </a:p>
          <a:p>
            <a:r>
              <a:rPr lang="sv-SE" sz="1000" dirty="0"/>
              <a:t>Nu; den första gravid krockdocka har börjat användas i tester – det blir säkrare för alla att köra bil och åka med i bil.</a:t>
            </a:r>
          </a:p>
          <a:p>
            <a:endParaRPr lang="sv-SE" sz="1000" dirty="0"/>
          </a:p>
          <a:p>
            <a:r>
              <a:rPr lang="sv-SE" sz="1000" dirty="0"/>
              <a:t>Tar vi fram lösningar för dem som står längre ifrån normen ökar vi nyttan – och kan samtidigt behålla relevans även för de mest normativa.</a:t>
            </a:r>
          </a:p>
          <a:p>
            <a:endParaRPr lang="sv-SE" sz="1000" dirty="0"/>
          </a:p>
          <a:p>
            <a:r>
              <a:rPr lang="sv-SE" sz="1000" dirty="0" err="1"/>
              <a:t>Ödgärd</a:t>
            </a:r>
            <a:r>
              <a:rPr lang="sv-SE" sz="1000" dirty="0"/>
              <a:t> sa – folk köper </a:t>
            </a:r>
            <a:r>
              <a:rPr lang="sv-SE" sz="1000" dirty="0" err="1"/>
              <a:t>Volvo-bilar</a:t>
            </a:r>
            <a:r>
              <a:rPr lang="sv-SE" sz="1000" dirty="0"/>
              <a:t> för att de är säkra – men säkra för vem? </a:t>
            </a:r>
            <a:r>
              <a:rPr lang="sv-SE" sz="1000" dirty="0" err="1"/>
              <a:t>Made</a:t>
            </a:r>
            <a:r>
              <a:rPr lang="sv-SE" sz="1000" dirty="0"/>
              <a:t> in </a:t>
            </a:r>
            <a:r>
              <a:rPr lang="sv-SE" sz="1000" dirty="0" err="1"/>
              <a:t>sweden</a:t>
            </a:r>
            <a:r>
              <a:rPr lang="sv-SE" sz="1000" dirty="0"/>
              <a:t> </a:t>
            </a:r>
          </a:p>
          <a:p>
            <a:endParaRPr lang="sv-SE" sz="1000" dirty="0"/>
          </a:p>
          <a:p>
            <a:r>
              <a:rPr lang="sv-SE" sz="1000" dirty="0"/>
              <a:t>AI och sensorer för att se bättre, längre och i mörker – vem syns i mörker?</a:t>
            </a:r>
          </a:p>
          <a:p>
            <a:endParaRPr lang="sv-SE" sz="1000" dirty="0"/>
          </a:p>
          <a:p>
            <a:r>
              <a:rPr lang="sv-SE" sz="1000" dirty="0"/>
              <a:t>Inbyggda system och </a:t>
            </a:r>
            <a:r>
              <a:rPr lang="sv-SE" sz="1000" dirty="0" err="1"/>
              <a:t>machine</a:t>
            </a:r>
            <a:r>
              <a:rPr lang="sv-SE" sz="1000" dirty="0"/>
              <a:t> </a:t>
            </a:r>
            <a:r>
              <a:rPr lang="sv-SE" sz="1000" dirty="0" err="1"/>
              <a:t>learning</a:t>
            </a:r>
            <a:r>
              <a:rPr lang="sv-SE" sz="1000" dirty="0"/>
              <a:t> i våra fordon – vilken data bygger den på, vems behov, vem ses som förare, trafikant </a:t>
            </a:r>
            <a:r>
              <a:rPr lang="sv-SE" sz="1000" dirty="0" err="1"/>
              <a:t>etc</a:t>
            </a:r>
            <a:endParaRPr lang="sv-SE" sz="800" dirty="0"/>
          </a:p>
          <a:p>
            <a:endParaRPr lang="sv-SE" dirty="0"/>
          </a:p>
          <a:p>
            <a:endParaRPr lang="sv-SE" dirty="0"/>
          </a:p>
          <a:p>
            <a:pPr marL="342900" marR="129540" lvl="0" indent="-342900">
              <a:lnSpc>
                <a:spcPct val="150000"/>
              </a:lnSpc>
              <a:spcAft>
                <a:spcPts val="0"/>
              </a:spcAft>
              <a:buSzPts val="1100"/>
              <a:buFont typeface="Century Gothic" panose="020B0502020202020204" pitchFamily="34" charset="0"/>
              <a:buChar char="●"/>
              <a:tabLst>
                <a:tab pos="520700" algn="l"/>
              </a:tabLst>
            </a:pPr>
            <a:r>
              <a:rPr lang="sv-SE" sz="1200" b="1"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Vem drar nytta</a:t>
            </a:r>
            <a:r>
              <a:rPr lang="sv-SE" sz="1200"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 av innovationerna: att förstå de effekter som innovationer har på olika sociala grupper och försöka möta behoven hos en bred del av samhället, inklusive delar av samhället som kan komma att marginaliseras eller uteslutas.</a:t>
            </a:r>
            <a:endParaRPr lang="sv-SE" sz="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109220" lvl="0" indent="-342900">
              <a:lnSpc>
                <a:spcPct val="150000"/>
              </a:lnSpc>
              <a:spcAft>
                <a:spcPts val="0"/>
              </a:spcAft>
              <a:buSzPts val="1100"/>
              <a:buFont typeface="Century Gothic" panose="020B0502020202020204" pitchFamily="34" charset="0"/>
              <a:buChar char="●"/>
              <a:tabLst>
                <a:tab pos="520700" algn="l"/>
              </a:tabLst>
            </a:pPr>
            <a:r>
              <a:rPr lang="sv-SE" sz="1200" b="1"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Vem deltar</a:t>
            </a:r>
            <a:r>
              <a:rPr lang="sv-SE" sz="1200"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 i innovationssystemet: uppmuntra ett brett deltagande inom innovationsområdet, så att inte enbart de mest privilegierade människorna, platserna och sektorerna deltar. </a:t>
            </a:r>
            <a:r>
              <a:rPr lang="sv-SE" sz="1200" dirty="0">
                <a:effectLst/>
                <a:latin typeface="Cambria Math" panose="02040503050406030204" pitchFamily="18" charset="0"/>
                <a:ea typeface="Century Gothic" panose="020B0502020202020204" pitchFamily="34" charset="0"/>
                <a:cs typeface="Times New Roman" panose="02020603050405020304" pitchFamily="18" charset="0"/>
              </a:rPr>
              <a:t> </a:t>
            </a:r>
            <a:endParaRPr lang="sv-SE" sz="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179070" lvl="0" indent="-342900">
              <a:lnSpc>
                <a:spcPct val="150000"/>
              </a:lnSpc>
              <a:spcAft>
                <a:spcPts val="0"/>
              </a:spcAft>
              <a:buSzPts val="1100"/>
              <a:buFont typeface="Century Gothic" panose="020B0502020202020204" pitchFamily="34" charset="0"/>
              <a:buChar char="●"/>
              <a:tabLst>
                <a:tab pos="520700" algn="l"/>
              </a:tabLst>
            </a:pPr>
            <a:r>
              <a:rPr lang="sv-SE" sz="1200" b="1"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Vem beslutar</a:t>
            </a:r>
            <a:r>
              <a:rPr lang="sv-SE" sz="1200" dirty="0">
                <a:solidFill>
                  <a:srgbClr val="212121"/>
                </a:solidFill>
                <a:effectLst/>
                <a:latin typeface="Cambria Math" panose="02040503050406030204" pitchFamily="18" charset="0"/>
                <a:ea typeface="Century Gothic" panose="020B0502020202020204" pitchFamily="34" charset="0"/>
                <a:cs typeface="Times New Roman" panose="02020603050405020304" pitchFamily="18" charset="0"/>
              </a:rPr>
              <a:t> om prioriteringarna och innovationsresultatet: att aktivt involvera en bred del av samhället för att fastställa prioriteringar inom innovationspolitiken samt reglera och styra innovation på ett sätt som på rimligt sätt delar fördelar och risker bland hela samhället.</a:t>
            </a:r>
            <a:endParaRPr lang="sv-SE" sz="12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sv-SE" dirty="0"/>
          </a:p>
          <a:p>
            <a:pPr marL="0" indent="0">
              <a:lnSpc>
                <a:spcPct val="100000"/>
              </a:lnSpc>
              <a:spcBef>
                <a:spcPts val="0"/>
              </a:spcBef>
              <a:spcAft>
                <a:spcPts val="0"/>
              </a:spcAft>
              <a:buFontTx/>
              <a:buNone/>
              <a:defRPr/>
            </a:pPr>
            <a:r>
              <a:rPr lang="en-US" u="sng" dirty="0" err="1">
                <a:solidFill>
                  <a:schemeClr val="bg1"/>
                </a:solidFill>
                <a:latin typeface="Arial"/>
                <a:ea typeface="+mn-lt"/>
                <a:cs typeface="Arial"/>
              </a:rPr>
              <a:t>Intersektionalitet</a:t>
            </a:r>
            <a:r>
              <a:rPr lang="sv-SE" u="sng" dirty="0">
                <a:solidFill>
                  <a:schemeClr val="bg1"/>
                </a:solidFill>
                <a:latin typeface="Arial"/>
                <a:ea typeface="+mn-lt"/>
                <a:cs typeface="Arial"/>
              </a:rPr>
              <a:t>: </a:t>
            </a:r>
            <a:r>
              <a:rPr lang="en-US" dirty="0">
                <a:solidFill>
                  <a:schemeClr val="bg1"/>
                </a:solidFill>
                <a:latin typeface="Arial"/>
                <a:ea typeface="+mn-lt"/>
                <a:cs typeface="Arial"/>
              </a:rPr>
              <a:t>  </a:t>
            </a:r>
            <a:endParaRPr lang="en-US" dirty="0">
              <a:solidFill>
                <a:schemeClr val="bg1"/>
              </a:solidFill>
              <a:latin typeface="Arial"/>
              <a:cs typeface="Arial"/>
            </a:endParaRPr>
          </a:p>
          <a:p>
            <a:pPr marL="0" indent="0">
              <a:lnSpc>
                <a:spcPct val="100000"/>
              </a:lnSpc>
              <a:spcBef>
                <a:spcPts val="0"/>
              </a:spcBef>
              <a:spcAft>
                <a:spcPts val="0"/>
              </a:spcAft>
              <a:buFontTx/>
              <a:buNone/>
              <a:defRPr/>
            </a:pPr>
            <a:endParaRPr lang="sv-SE" dirty="0">
              <a:solidFill>
                <a:schemeClr val="bg1"/>
              </a:solidFill>
              <a:latin typeface="Arial"/>
              <a:ea typeface="+mn-lt"/>
              <a:cs typeface="Arial"/>
            </a:endParaRPr>
          </a:p>
          <a:p>
            <a:pPr marL="0" indent="0">
              <a:lnSpc>
                <a:spcPct val="100000"/>
              </a:lnSpc>
              <a:spcBef>
                <a:spcPts val="0"/>
              </a:spcBef>
              <a:spcAft>
                <a:spcPts val="0"/>
              </a:spcAft>
              <a:buFontTx/>
              <a:buNone/>
              <a:defRPr/>
            </a:pPr>
            <a:r>
              <a:rPr lang="sv-SE" dirty="0">
                <a:solidFill>
                  <a:schemeClr val="bg1"/>
                </a:solidFill>
                <a:latin typeface="Arial"/>
                <a:ea typeface="+mn-lt"/>
                <a:cs typeface="Arial"/>
              </a:rPr>
              <a:t>Analys av hur maktordningar mellan kategorier som  kön,  ras, sexualitet, funktionalitet och klass samverkar. </a:t>
            </a:r>
            <a:endParaRPr lang="en-US" dirty="0">
              <a:solidFill>
                <a:schemeClr val="bg1"/>
              </a:solidFill>
              <a:latin typeface="Arial"/>
              <a:cs typeface="Arial"/>
            </a:endParaRPr>
          </a:p>
          <a:p>
            <a:pPr marL="0" indent="0">
              <a:buFont typeface="Arial" panose="020B0604020202020204" pitchFamily="34" charset="0"/>
              <a:buNone/>
            </a:pPr>
            <a:endParaRPr lang="sv-SE" dirty="0"/>
          </a:p>
          <a:p>
            <a:pPr marL="0" indent="0">
              <a:lnSpc>
                <a:spcPct val="100000"/>
              </a:lnSpc>
              <a:spcBef>
                <a:spcPts val="0"/>
              </a:spcBef>
              <a:spcAft>
                <a:spcPts val="0"/>
              </a:spcAft>
              <a:buFontTx/>
              <a:buNone/>
              <a:defRPr/>
            </a:pPr>
            <a:r>
              <a:rPr lang="en-US" u="sng" dirty="0" err="1">
                <a:solidFill>
                  <a:schemeClr val="bg1"/>
                </a:solidFill>
                <a:latin typeface="Arial"/>
                <a:ea typeface="+mn-lt"/>
                <a:cs typeface="Arial"/>
              </a:rPr>
              <a:t>Jämställdhet</a:t>
            </a:r>
            <a:r>
              <a:rPr lang="en-US" u="sng" dirty="0">
                <a:solidFill>
                  <a:schemeClr val="bg1"/>
                </a:solidFill>
                <a:latin typeface="Arial"/>
                <a:ea typeface="+mn-lt"/>
                <a:cs typeface="Arial"/>
              </a:rPr>
              <a:t>:</a:t>
            </a:r>
            <a:r>
              <a:rPr lang="en-US" dirty="0">
                <a:solidFill>
                  <a:schemeClr val="bg1"/>
                </a:solidFill>
                <a:latin typeface="Arial"/>
                <a:ea typeface="+mn-lt"/>
                <a:cs typeface="Arial"/>
              </a:rPr>
              <a:t>  </a:t>
            </a:r>
            <a:endParaRPr lang="en-US" dirty="0">
              <a:solidFill>
                <a:schemeClr val="bg1"/>
              </a:solidFill>
              <a:latin typeface="Arial"/>
              <a:cs typeface="Arial"/>
            </a:endParaRPr>
          </a:p>
          <a:p>
            <a:pPr marL="0" indent="0">
              <a:lnSpc>
                <a:spcPct val="100000"/>
              </a:lnSpc>
              <a:spcBef>
                <a:spcPts val="0"/>
              </a:spcBef>
              <a:spcAft>
                <a:spcPts val="0"/>
              </a:spcAft>
              <a:buFontTx/>
              <a:buNone/>
              <a:defRPr/>
            </a:pPr>
            <a:endParaRPr lang="sv-SE" dirty="0">
              <a:solidFill>
                <a:schemeClr val="bg1"/>
              </a:solidFill>
              <a:latin typeface="Arial"/>
              <a:ea typeface="+mn-lt"/>
              <a:cs typeface="Arial"/>
            </a:endParaRPr>
          </a:p>
          <a:p>
            <a:pPr marL="0" indent="0">
              <a:lnSpc>
                <a:spcPct val="100000"/>
              </a:lnSpc>
              <a:spcBef>
                <a:spcPts val="0"/>
              </a:spcBef>
              <a:spcAft>
                <a:spcPts val="0"/>
              </a:spcAft>
              <a:buFontTx/>
              <a:buNone/>
              <a:defRPr/>
            </a:pPr>
            <a:r>
              <a:rPr lang="sv-SE" dirty="0">
                <a:solidFill>
                  <a:schemeClr val="bg1"/>
                </a:solidFill>
                <a:latin typeface="Arial"/>
                <a:ea typeface="+mn-lt"/>
                <a:cs typeface="Arial"/>
              </a:rPr>
              <a:t>Kvinnor och män ska ha samma makt att forma samhället och sina egna liv. (RK)</a:t>
            </a:r>
            <a:r>
              <a:rPr lang="en-US" dirty="0">
                <a:solidFill>
                  <a:schemeClr val="bg1"/>
                </a:solidFill>
                <a:latin typeface="Arial"/>
                <a:ea typeface="+mn-lt"/>
                <a:cs typeface="Arial"/>
              </a:rPr>
              <a:t>  </a:t>
            </a:r>
            <a:endParaRPr lang="en-US" dirty="0">
              <a:solidFill>
                <a:schemeClr val="bg1"/>
              </a:solidFill>
              <a:latin typeface="Arial"/>
              <a:cs typeface="Arial"/>
            </a:endParaRPr>
          </a:p>
          <a:p>
            <a:pPr marL="0" indent="0">
              <a:buFont typeface="Arial" panose="020B0604020202020204" pitchFamily="34" charset="0"/>
              <a:buNone/>
            </a:pP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Roboto" panose="02000000000000000000" pitchFamily="2" charset="0"/>
              </a:rPr>
              <a:t>Men hur gör du rent praktiskt för att integrera en inkluderande process i ditt projekt? Eller i din organisations rutiner?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Roboto" panose="02000000000000000000" pitchFamily="2" charset="0"/>
              </a:rPr>
              <a:t>Som Darja sa i panelen – öka representationen av underrepresenterade talanger och öka inkluderingen av underrepresenterade perspektiv = innovation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1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solidFill>
                  <a:srgbClr val="000000"/>
                </a:solidFill>
                <a:effectLst/>
                <a:latin typeface="Roboto" panose="02000000000000000000" pitchFamily="2" charset="0"/>
              </a:rPr>
              <a:t>Men hur gör du rent praktiskt för att integrera en inkluderande process i ditt projekt? Eller i din organisations rutiner? </a:t>
            </a:r>
          </a:p>
          <a:p>
            <a:pPr algn="l"/>
            <a:r>
              <a:rPr lang="sv-SE" b="0" i="0">
                <a:solidFill>
                  <a:srgbClr val="000000"/>
                </a:solidFill>
                <a:effectLst/>
                <a:latin typeface="Roboto" panose="02000000000000000000" pitchFamily="2" charset="0"/>
              </a:rPr>
              <a:t>Välkommen till en kreativ session uppdelad i tre delar: </a:t>
            </a:r>
            <a:r>
              <a:rPr lang="sv-SE" b="0" i="0" err="1">
                <a:solidFill>
                  <a:srgbClr val="000000"/>
                </a:solidFill>
                <a:effectLst/>
                <a:latin typeface="Roboto" panose="02000000000000000000" pitchFamily="2" charset="0"/>
              </a:rPr>
              <a:t>Now</a:t>
            </a:r>
            <a:r>
              <a:rPr lang="sv-SE" b="0" i="0">
                <a:solidFill>
                  <a:srgbClr val="000000"/>
                </a:solidFill>
                <a:effectLst/>
                <a:latin typeface="Roboto" panose="02000000000000000000" pitchFamily="2" charset="0"/>
              </a:rPr>
              <a:t> – </a:t>
            </a:r>
            <a:r>
              <a:rPr lang="sv-SE" b="0" i="0" err="1">
                <a:solidFill>
                  <a:srgbClr val="000000"/>
                </a:solidFill>
                <a:effectLst/>
                <a:latin typeface="Roboto" panose="02000000000000000000" pitchFamily="2" charset="0"/>
              </a:rPr>
              <a:t>Wow</a:t>
            </a:r>
            <a:r>
              <a:rPr lang="sv-SE" b="0" i="0">
                <a:solidFill>
                  <a:srgbClr val="000000"/>
                </a:solidFill>
                <a:effectLst/>
                <a:latin typeface="Roboto" panose="02000000000000000000" pitchFamily="2" charset="0"/>
              </a:rPr>
              <a:t> – </a:t>
            </a:r>
            <a:r>
              <a:rPr lang="sv-SE" b="0" i="0" err="1">
                <a:solidFill>
                  <a:srgbClr val="000000"/>
                </a:solidFill>
                <a:effectLst/>
                <a:latin typeface="Roboto" panose="02000000000000000000" pitchFamily="2" charset="0"/>
              </a:rPr>
              <a:t>How</a:t>
            </a:r>
            <a:r>
              <a:rPr lang="sv-SE" b="0" i="0">
                <a:solidFill>
                  <a:srgbClr val="000000"/>
                </a:solidFill>
                <a:effectLst/>
                <a:latin typeface="Roboto" panose="02000000000000000000" pitchFamily="2" charset="0"/>
              </a:rPr>
              <a:t>!</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D586-C145-4C08-8ECD-C931AA62810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59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933575" y="2100263"/>
            <a:ext cx="7108824" cy="1227823"/>
          </a:xfrm>
        </p:spPr>
        <p:txBody>
          <a:bodyPr anchor="b"/>
          <a:lstStyle>
            <a:lvl1pPr algn="l">
              <a:defRPr sz="4800">
                <a:solidFill>
                  <a:schemeClr val="accent3"/>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933575" y="3625851"/>
            <a:ext cx="7108826" cy="1346200"/>
          </a:xfrm>
        </p:spPr>
        <p:txBody>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1F32A6C3-29C4-490F-B119-9C2EB2DAE100}"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65403E62-D0B1-8378-EC29-07F2A7F547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588" y="308912"/>
            <a:ext cx="1825480" cy="507078"/>
          </a:xfrm>
          <a:prstGeom prst="rect">
            <a:avLst/>
          </a:prstGeom>
        </p:spPr>
      </p:pic>
    </p:spTree>
    <p:extLst>
      <p:ext uri="{BB962C8B-B14F-4D97-AF65-F5344CB8AC3E}">
        <p14:creationId xmlns:p14="http://schemas.microsoft.com/office/powerpoint/2010/main" val="16662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med under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12" name="Platshållare för text 11">
            <a:extLst>
              <a:ext uri="{FF2B5EF4-FFF2-40B4-BE49-F238E27FC236}">
                <a16:creationId xmlns:a16="http://schemas.microsoft.com/office/drawing/2014/main" id="{B9B93F3C-8E96-7D9C-2F99-B786D981C3A6}"/>
              </a:ext>
            </a:extLst>
          </p:cNvPr>
          <p:cNvSpPr>
            <a:spLocks noGrp="1"/>
          </p:cNvSpPr>
          <p:nvPr>
            <p:ph type="body" sz="quarter" idx="14" hasCustomPrompt="1"/>
          </p:nvPr>
        </p:nvSpPr>
        <p:spPr>
          <a:xfrm>
            <a:off x="1933575" y="2096466"/>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575841"/>
            <a:ext cx="4678362" cy="356143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1">
            <a:extLst>
              <a:ext uri="{FF2B5EF4-FFF2-40B4-BE49-F238E27FC236}">
                <a16:creationId xmlns:a16="http://schemas.microsoft.com/office/drawing/2014/main" id="{5684F685-2C48-4E04-FE9E-0240E83D822D}"/>
              </a:ext>
            </a:extLst>
          </p:cNvPr>
          <p:cNvSpPr>
            <a:spLocks noGrp="1"/>
          </p:cNvSpPr>
          <p:nvPr>
            <p:ph type="body" sz="quarter" idx="15" hasCustomPrompt="1"/>
          </p:nvPr>
        </p:nvSpPr>
        <p:spPr>
          <a:xfrm>
            <a:off x="6792912" y="2096466"/>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7" name="Platshållare för innehåll 2">
            <a:extLst>
              <a:ext uri="{FF2B5EF4-FFF2-40B4-BE49-F238E27FC236}">
                <a16:creationId xmlns:a16="http://schemas.microsoft.com/office/drawing/2014/main" id="{C4F81747-6923-DA87-88CC-6D7A04FC3D3B}"/>
              </a:ext>
            </a:extLst>
          </p:cNvPr>
          <p:cNvSpPr>
            <a:spLocks noGrp="1"/>
          </p:cNvSpPr>
          <p:nvPr>
            <p:ph idx="13"/>
          </p:nvPr>
        </p:nvSpPr>
        <p:spPr>
          <a:xfrm>
            <a:off x="6792913" y="2575841"/>
            <a:ext cx="4678362" cy="356143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FA1311A-31A2-4243-BE3F-AE98B658C5D7}"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1837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 med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935038"/>
            <a:ext cx="5892800"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9" y="2097087"/>
            <a:ext cx="58928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6792913" y="0"/>
            <a:ext cx="5399087" cy="6856413"/>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62B06183-9E9B-4227-9484-A4C7F5E06EB4}"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1129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 med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048375" y="935038"/>
            <a:ext cx="5422900"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048376" y="2097087"/>
            <a:ext cx="54229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0" y="0"/>
            <a:ext cx="5399087" cy="6858000"/>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7CC4E2D-D1EE-4732-9905-DEE5C5DCACCE}"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285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håll med två bilder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048373" y="935038"/>
            <a:ext cx="5422901"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048374" y="2097087"/>
            <a:ext cx="5422901"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0" y="0"/>
            <a:ext cx="5399087" cy="3446463"/>
          </a:xfrm>
        </p:spPr>
        <p:txBody>
          <a:bodyPr/>
          <a:lstStyle/>
          <a:p>
            <a:r>
              <a:rPr lang="sv-SE"/>
              <a:t>Klicka på ikonen för att lägga till en bild</a:t>
            </a:r>
          </a:p>
        </p:txBody>
      </p:sp>
      <p:sp>
        <p:nvSpPr>
          <p:cNvPr id="7" name="Platshållare för bild 9">
            <a:extLst>
              <a:ext uri="{FF2B5EF4-FFF2-40B4-BE49-F238E27FC236}">
                <a16:creationId xmlns:a16="http://schemas.microsoft.com/office/drawing/2014/main" id="{F37CBDE3-1EBB-4E10-5150-A0E73DACC07E}"/>
              </a:ext>
            </a:extLst>
          </p:cNvPr>
          <p:cNvSpPr>
            <a:spLocks noGrp="1"/>
          </p:cNvSpPr>
          <p:nvPr>
            <p:ph type="pic" sz="quarter" idx="14"/>
          </p:nvPr>
        </p:nvSpPr>
        <p:spPr>
          <a:xfrm>
            <a:off x="0" y="3446463"/>
            <a:ext cx="5399087" cy="3411537"/>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D2791F1-BB27-4CB8-88ED-F851F8453B45}"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62737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or bild">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767ACEB7-A55F-455D-BE43-3961491E7924}"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3331620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or bild med ruta">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lang="sv-SE" sz="1700" kern="1200" dirty="0">
                <a:solidFill>
                  <a:schemeClr val="tx2"/>
                </a:solidFill>
                <a:latin typeface="+mn-lt"/>
                <a:ea typeface="+mn-ea"/>
                <a:cs typeface="+mn-cs"/>
              </a:defRPr>
            </a:lvl1pPr>
          </a:lstStyle>
          <a:p>
            <a:r>
              <a:rPr lang="sv-SE"/>
              <a:t>Klicka på ikonen för att lägga till en bild</a:t>
            </a:r>
          </a:p>
        </p:txBody>
      </p:sp>
      <p:sp>
        <p:nvSpPr>
          <p:cNvPr id="8" name="Platshållare för text 7">
            <a:extLst>
              <a:ext uri="{FF2B5EF4-FFF2-40B4-BE49-F238E27FC236}">
                <a16:creationId xmlns:a16="http://schemas.microsoft.com/office/drawing/2014/main" id="{373069DB-6322-91CB-9399-CADBAE1D0899}"/>
              </a:ext>
            </a:extLst>
          </p:cNvPr>
          <p:cNvSpPr>
            <a:spLocks noGrp="1"/>
          </p:cNvSpPr>
          <p:nvPr>
            <p:ph type="body" sz="quarter" idx="14"/>
          </p:nvPr>
        </p:nvSpPr>
        <p:spPr>
          <a:xfrm>
            <a:off x="325911" y="5856906"/>
            <a:ext cx="1641475" cy="691532"/>
          </a:xfrm>
          <a:prstGeom prst="roundRect">
            <a:avLst>
              <a:gd name="adj" fmla="val 4222"/>
            </a:avLst>
          </a:prstGeom>
          <a:solidFill>
            <a:schemeClr val="tx2">
              <a:alpha val="95000"/>
            </a:schemeClr>
          </a:solidFill>
        </p:spPr>
        <p:txBody>
          <a:bodyPr wrap="square" lIns="180000" tIns="180000" rIns="72000" bIns="180000" anchor="b" anchorCtr="0">
            <a:spAutoFit/>
          </a:bodyPr>
          <a:lstStyle>
            <a:lvl1pPr marL="0" indent="0">
              <a:spcBef>
                <a:spcPts val="0"/>
              </a:spcBef>
              <a:spcAft>
                <a:spcPts val="0"/>
              </a:spcAft>
              <a:buNone/>
              <a:defRPr sz="900">
                <a:solidFill>
                  <a:schemeClr val="bg1"/>
                </a:solidFill>
              </a:defRPr>
            </a:lvl1pPr>
            <a:lvl2pPr marL="176213" indent="0">
              <a:spcBef>
                <a:spcPts val="200"/>
              </a:spcBef>
              <a:spcAft>
                <a:spcPts val="200"/>
              </a:spcAft>
              <a:buNone/>
              <a:defRPr sz="900">
                <a:solidFill>
                  <a:schemeClr val="bg1"/>
                </a:solidFill>
              </a:defRPr>
            </a:lvl2pPr>
            <a:lvl3pPr>
              <a:spcBef>
                <a:spcPts val="200"/>
              </a:spcBef>
              <a:spcAft>
                <a:spcPts val="200"/>
              </a:spcAft>
              <a:defRPr sz="900">
                <a:solidFill>
                  <a:schemeClr val="bg1"/>
                </a:solidFill>
              </a:defRPr>
            </a:lvl3pPr>
            <a:lvl4pPr>
              <a:spcBef>
                <a:spcPts val="200"/>
              </a:spcBef>
              <a:spcAft>
                <a:spcPts val="200"/>
              </a:spcAft>
              <a:defRPr sz="900">
                <a:solidFill>
                  <a:schemeClr val="bg1"/>
                </a:solidFill>
              </a:defRPr>
            </a:lvl4pPr>
            <a:lvl5pPr>
              <a:spcBef>
                <a:spcPts val="200"/>
              </a:spcBef>
              <a:spcAft>
                <a:spcPts val="200"/>
              </a:spcAft>
              <a:defRPr sz="900">
                <a:solidFill>
                  <a:schemeClr val="bg1"/>
                </a:solidFill>
              </a:defRPr>
            </a:lvl5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7F594191-D7B6-490E-A0C5-FA429401ECC2}"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732206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kus - 2 spalt">
    <p:spTree>
      <p:nvGrpSpPr>
        <p:cNvPr id="1" name=""/>
        <p:cNvGrpSpPr/>
        <p:nvPr/>
      </p:nvGrpSpPr>
      <p:grpSpPr>
        <a:xfrm>
          <a:off x="0" y="0"/>
          <a:ext cx="0" cy="0"/>
          <a:chOff x="0" y="0"/>
          <a:chExt cx="0" cy="0"/>
        </a:xfrm>
      </p:grpSpPr>
      <p:sp>
        <p:nvSpPr>
          <p:cNvPr id="2" name="Platshållare för text 2">
            <a:extLst>
              <a:ext uri="{FF2B5EF4-FFF2-40B4-BE49-F238E27FC236}">
                <a16:creationId xmlns:a16="http://schemas.microsoft.com/office/drawing/2014/main" id="{08365E7C-C845-4BB2-F5D3-7A14B8DD78C4}"/>
              </a:ext>
            </a:extLst>
          </p:cNvPr>
          <p:cNvSpPr>
            <a:spLocks noGrp="1"/>
          </p:cNvSpPr>
          <p:nvPr>
            <p:ph type="body" idx="13"/>
          </p:nvPr>
        </p:nvSpPr>
        <p:spPr>
          <a:xfrm>
            <a:off x="1933575" y="1286825"/>
            <a:ext cx="9537700" cy="248694"/>
          </a:xfrm>
        </p:spPr>
        <p:txBody>
          <a:bodyPr numCol="1" spcCol="180000"/>
          <a:lstStyle>
            <a:lvl1pPr marL="0" indent="0">
              <a:buFont typeface="Arial" panose="020B0604020202020204" pitchFamily="34" charset="0"/>
              <a:buNone/>
              <a:defRPr sz="1100" cap="all" spc="50" baseline="0">
                <a:solidFill>
                  <a:schemeClr val="tx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1535519"/>
            <a:ext cx="9537701" cy="561570"/>
          </a:xfrm>
        </p:spPr>
        <p:txBody>
          <a:bodyPr anchor="b" anchorCtr="0"/>
          <a:lstStyle>
            <a:lvl1pPr>
              <a:defRPr sz="3600" spc="-90" baseline="0">
                <a:solidFill>
                  <a:schemeClr val="tx2"/>
                </a:solidFill>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2631989"/>
            <a:ext cx="4678363" cy="3505286"/>
          </a:xfrm>
        </p:spPr>
        <p:txBody>
          <a:bodyPr numCol="1" spcCol="180000"/>
          <a:lstStyle>
            <a:lvl1pPr marL="285750" indent="-285750">
              <a:buFont typeface="Arial" panose="020B0604020202020204" pitchFamily="34" charset="0"/>
              <a:buChar char="•"/>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1" name="Platshållare för text 2">
            <a:extLst>
              <a:ext uri="{FF2B5EF4-FFF2-40B4-BE49-F238E27FC236}">
                <a16:creationId xmlns:a16="http://schemas.microsoft.com/office/drawing/2014/main" id="{B1395B0D-E70A-D9C3-50ED-E2A6AC03E075}"/>
              </a:ext>
            </a:extLst>
          </p:cNvPr>
          <p:cNvSpPr>
            <a:spLocks noGrp="1"/>
          </p:cNvSpPr>
          <p:nvPr>
            <p:ph type="body" idx="14"/>
          </p:nvPr>
        </p:nvSpPr>
        <p:spPr>
          <a:xfrm>
            <a:off x="6792912" y="2631989"/>
            <a:ext cx="4678363" cy="3505286"/>
          </a:xfrm>
        </p:spPr>
        <p:txBody>
          <a:bodyPr numCol="1" spcCol="180000"/>
          <a:lstStyle>
            <a:lvl1pPr marL="285750" indent="-285750">
              <a:buFont typeface="Arial" panose="020B0604020202020204" pitchFamily="34" charset="0"/>
              <a:buChar char="•"/>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9AE0BA8-DB46-4638-B517-4360C8AF5DD2}"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43692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kus - 4 rutor med underrubrik">
    <p:spTree>
      <p:nvGrpSpPr>
        <p:cNvPr id="1" name=""/>
        <p:cNvGrpSpPr/>
        <p:nvPr/>
      </p:nvGrpSpPr>
      <p:grpSpPr>
        <a:xfrm>
          <a:off x="0" y="0"/>
          <a:ext cx="0" cy="0"/>
          <a:chOff x="0" y="0"/>
          <a:chExt cx="0" cy="0"/>
        </a:xfrm>
      </p:grpSpPr>
      <p:sp>
        <p:nvSpPr>
          <p:cNvPr id="2" name="Platshållare för text 2">
            <a:extLst>
              <a:ext uri="{FF2B5EF4-FFF2-40B4-BE49-F238E27FC236}">
                <a16:creationId xmlns:a16="http://schemas.microsoft.com/office/drawing/2014/main" id="{08365E7C-C845-4BB2-F5D3-7A14B8DD78C4}"/>
              </a:ext>
            </a:extLst>
          </p:cNvPr>
          <p:cNvSpPr>
            <a:spLocks noGrp="1"/>
          </p:cNvSpPr>
          <p:nvPr>
            <p:ph type="body" idx="13"/>
          </p:nvPr>
        </p:nvSpPr>
        <p:spPr>
          <a:xfrm>
            <a:off x="1933575" y="1286825"/>
            <a:ext cx="9537700" cy="248694"/>
          </a:xfrm>
        </p:spPr>
        <p:txBody>
          <a:bodyPr numCol="1" spcCol="180000"/>
          <a:lstStyle>
            <a:lvl1pPr marL="0" indent="0">
              <a:buFont typeface="Arial" panose="020B0604020202020204" pitchFamily="34" charset="0"/>
              <a:buNone/>
              <a:defRPr sz="1100" cap="all" spc="50" baseline="0">
                <a:solidFill>
                  <a:schemeClr val="tx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1535519"/>
            <a:ext cx="9537701" cy="561570"/>
          </a:xfrm>
        </p:spPr>
        <p:txBody>
          <a:bodyPr anchor="b" anchorCtr="0"/>
          <a:lstStyle>
            <a:lvl1pPr>
              <a:defRPr sz="3600" spc="-90" baseline="0">
                <a:solidFill>
                  <a:schemeClr val="tx2"/>
                </a:solidFill>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7" name="Platshållare för text 11">
            <a:extLst>
              <a:ext uri="{FF2B5EF4-FFF2-40B4-BE49-F238E27FC236}">
                <a16:creationId xmlns:a16="http://schemas.microsoft.com/office/drawing/2014/main" id="{600A09F7-E1D3-06C6-5E6E-EC82BBF3AB9E}"/>
              </a:ext>
            </a:extLst>
          </p:cNvPr>
          <p:cNvSpPr>
            <a:spLocks noGrp="1"/>
          </p:cNvSpPr>
          <p:nvPr>
            <p:ph type="body" sz="quarter" idx="15" hasCustomPrompt="1"/>
          </p:nvPr>
        </p:nvSpPr>
        <p:spPr>
          <a:xfrm>
            <a:off x="1933575" y="2596098"/>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3004119"/>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3" name="Platshållare för text 11">
            <a:extLst>
              <a:ext uri="{FF2B5EF4-FFF2-40B4-BE49-F238E27FC236}">
                <a16:creationId xmlns:a16="http://schemas.microsoft.com/office/drawing/2014/main" id="{E33DDC3B-D2C9-2ABB-0920-3CC7529E2944}"/>
              </a:ext>
            </a:extLst>
          </p:cNvPr>
          <p:cNvSpPr>
            <a:spLocks noGrp="1"/>
          </p:cNvSpPr>
          <p:nvPr>
            <p:ph type="body" sz="quarter" idx="17" hasCustomPrompt="1"/>
          </p:nvPr>
        </p:nvSpPr>
        <p:spPr>
          <a:xfrm>
            <a:off x="6792913" y="2596098"/>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0" name="Platshållare för text 2">
            <a:extLst>
              <a:ext uri="{FF2B5EF4-FFF2-40B4-BE49-F238E27FC236}">
                <a16:creationId xmlns:a16="http://schemas.microsoft.com/office/drawing/2014/main" id="{081F8E44-60A6-D29D-E026-2228AFB6E9DF}"/>
              </a:ext>
            </a:extLst>
          </p:cNvPr>
          <p:cNvSpPr>
            <a:spLocks noGrp="1"/>
          </p:cNvSpPr>
          <p:nvPr>
            <p:ph type="body" idx="16"/>
          </p:nvPr>
        </p:nvSpPr>
        <p:spPr>
          <a:xfrm>
            <a:off x="6792913" y="3004119"/>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7" name="Platshållare för text 11">
            <a:extLst>
              <a:ext uri="{FF2B5EF4-FFF2-40B4-BE49-F238E27FC236}">
                <a16:creationId xmlns:a16="http://schemas.microsoft.com/office/drawing/2014/main" id="{70DB4CB0-047D-7232-F333-F132DADBAC39}"/>
              </a:ext>
            </a:extLst>
          </p:cNvPr>
          <p:cNvSpPr>
            <a:spLocks noGrp="1"/>
          </p:cNvSpPr>
          <p:nvPr>
            <p:ph type="body" sz="quarter" idx="19" hasCustomPrompt="1"/>
          </p:nvPr>
        </p:nvSpPr>
        <p:spPr>
          <a:xfrm>
            <a:off x="1933574" y="3935867"/>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6" name="Platshållare för text 2">
            <a:extLst>
              <a:ext uri="{FF2B5EF4-FFF2-40B4-BE49-F238E27FC236}">
                <a16:creationId xmlns:a16="http://schemas.microsoft.com/office/drawing/2014/main" id="{204EF7DF-72EB-39F0-DFA1-C2097AF2F8C6}"/>
              </a:ext>
            </a:extLst>
          </p:cNvPr>
          <p:cNvSpPr>
            <a:spLocks noGrp="1"/>
          </p:cNvSpPr>
          <p:nvPr>
            <p:ph type="body" idx="18"/>
          </p:nvPr>
        </p:nvSpPr>
        <p:spPr>
          <a:xfrm>
            <a:off x="1933574" y="4343888"/>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9" name="Platshållare för text 11">
            <a:extLst>
              <a:ext uri="{FF2B5EF4-FFF2-40B4-BE49-F238E27FC236}">
                <a16:creationId xmlns:a16="http://schemas.microsoft.com/office/drawing/2014/main" id="{3CDA81B2-634E-B364-929E-C9D28D7F94A1}"/>
              </a:ext>
            </a:extLst>
          </p:cNvPr>
          <p:cNvSpPr>
            <a:spLocks noGrp="1"/>
          </p:cNvSpPr>
          <p:nvPr>
            <p:ph type="body" sz="quarter" idx="21" hasCustomPrompt="1"/>
          </p:nvPr>
        </p:nvSpPr>
        <p:spPr>
          <a:xfrm>
            <a:off x="6792912" y="3935867"/>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8" name="Platshållare för text 2">
            <a:extLst>
              <a:ext uri="{FF2B5EF4-FFF2-40B4-BE49-F238E27FC236}">
                <a16:creationId xmlns:a16="http://schemas.microsoft.com/office/drawing/2014/main" id="{616B6960-3F6C-8CF1-D7CB-F1FA14B2CDF1}"/>
              </a:ext>
            </a:extLst>
          </p:cNvPr>
          <p:cNvSpPr>
            <a:spLocks noGrp="1"/>
          </p:cNvSpPr>
          <p:nvPr>
            <p:ph type="body" idx="20"/>
          </p:nvPr>
        </p:nvSpPr>
        <p:spPr>
          <a:xfrm>
            <a:off x="6792912" y="4343888"/>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9AE0BA8-DB46-4638-B517-4360C8AF5DD2}"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307895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Endast rubri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defRPr>
                <a:solidFill>
                  <a:schemeClr val="bg1"/>
                </a:solidFill>
              </a:defRPr>
            </a:lvl1pPr>
          </a:lstStyle>
          <a:p>
            <a:fld id="{C55731D3-582D-413A-86AF-8780A00540EC}" type="datetime1">
              <a:rPr lang="sv-SE" smtClean="0"/>
              <a:pPr/>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lvl1pPr>
              <a:defRPr>
                <a:solidFill>
                  <a:schemeClr val="bg1"/>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6" name="textruta 5">
            <a:extLst>
              <a:ext uri="{FF2B5EF4-FFF2-40B4-BE49-F238E27FC236}">
                <a16:creationId xmlns:a16="http://schemas.microsoft.com/office/drawing/2014/main" id="{81A7A8F0-AD44-0A33-C583-D52F0401B83F}"/>
              </a:ext>
            </a:extLst>
          </p:cNvPr>
          <p:cNvSpPr txBox="1"/>
          <p:nvPr userDrawn="1"/>
        </p:nvSpPr>
        <p:spPr>
          <a:xfrm>
            <a:off x="719138" y="6360898"/>
            <a:ext cx="1191802" cy="153888"/>
          </a:xfrm>
          <a:prstGeom prst="rect">
            <a:avLst/>
          </a:prstGeom>
          <a:noFill/>
        </p:spPr>
        <p:txBody>
          <a:bodyPr wrap="square" lIns="0" tIns="0" rIns="0" bIns="0" rtlCol="0">
            <a:spAutoFit/>
          </a:bodyPr>
          <a:lstStyle/>
          <a:p>
            <a:pPr algn="l"/>
            <a:r>
              <a:rPr lang="sv-SE" sz="1000">
                <a:solidFill>
                  <a:schemeClr val="bg1"/>
                </a:solidFill>
                <a:latin typeface="Roboto Bold" panose="02000000000000000000" pitchFamily="2" charset="0"/>
                <a:ea typeface="Roboto Bold" panose="02000000000000000000" pitchFamily="2" charset="0"/>
              </a:rPr>
              <a:t>FFI</a:t>
            </a:r>
          </a:p>
        </p:txBody>
      </p:sp>
    </p:spTree>
    <p:extLst>
      <p:ext uri="{BB962C8B-B14F-4D97-AF65-F5344CB8AC3E}">
        <p14:creationId xmlns:p14="http://schemas.microsoft.com/office/powerpoint/2010/main" val="161116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C55731D3-582D-413A-86AF-8780A00540EC}"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94841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 Bild">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933575" y="2100263"/>
            <a:ext cx="7108824" cy="1227823"/>
          </a:xfrm>
        </p:spPr>
        <p:txBody>
          <a:bodyPr anchor="b"/>
          <a:lstStyle>
            <a:lvl1pPr algn="l">
              <a:defRPr sz="48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933575" y="3625851"/>
            <a:ext cx="7108826" cy="13462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AAA8519A-9F42-4FA1-A6A5-17635A955D01}"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016141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09174ECB-8F98-404F-B7AF-425FDC54D62B}"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r>
              <a:rPr lang="sv-SE"/>
              <a:t>Sidfot</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737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Slut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1933575" y="2097088"/>
            <a:ext cx="8323264" cy="2693987"/>
          </a:xfrm>
        </p:spPr>
        <p:txBody>
          <a:bodyPr anchor="ctr"/>
          <a:lstStyle>
            <a:lvl1pPr algn="ctr">
              <a:defRPr sz="4400">
                <a:solidFill>
                  <a:schemeClr val="accent3"/>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9221788" y="6987063"/>
            <a:ext cx="1831022" cy="130175"/>
          </a:xfrm>
        </p:spPr>
        <p:txBody>
          <a:bodyPr/>
          <a:lstStyle>
            <a:lvl1pPr>
              <a:defRPr>
                <a:solidFill>
                  <a:srgbClr val="A6A6A6">
                    <a:alpha val="0"/>
                  </a:srgbClr>
                </a:solidFill>
              </a:defRPr>
            </a:lvl1pPr>
          </a:lstStyle>
          <a:p>
            <a:fld id="{C55731D3-582D-413A-86AF-8780A00540EC}" type="datetime1">
              <a:rPr lang="sv-SE" smtClean="0"/>
              <a:pPr/>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1933575" y="6987063"/>
            <a:ext cx="4114800" cy="130175"/>
          </a:xfrm>
        </p:spPr>
        <p:txBody>
          <a:bodyPr/>
          <a:lstStyle>
            <a:lvl1pPr>
              <a:defRPr>
                <a:solidFill>
                  <a:srgbClr val="A6A6A6">
                    <a:alpha val="0"/>
                  </a:srgbClr>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11087100" y="6987063"/>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774386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142525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935038"/>
            <a:ext cx="9537701" cy="1162051"/>
          </a:xfrm>
        </p:spPr>
        <p:txBody>
          <a:bodyPr anchor="b" anchorCtr="0"/>
          <a:lstStyle>
            <a:lvl1pPr>
              <a:defRPr sz="3600" spc="-90" baseline="0">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2631989"/>
            <a:ext cx="5894388" cy="2159086"/>
          </a:xfrm>
        </p:spPr>
        <p:txBody>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bild 13">
            <a:extLst>
              <a:ext uri="{FF2B5EF4-FFF2-40B4-BE49-F238E27FC236}">
                <a16:creationId xmlns:a16="http://schemas.microsoft.com/office/drawing/2014/main" id="{B1FCCA15-AF62-5EA5-805D-D7FEEDBFC036}"/>
              </a:ext>
            </a:extLst>
          </p:cNvPr>
          <p:cNvSpPr>
            <a:spLocks noGrp="1"/>
          </p:cNvSpPr>
          <p:nvPr>
            <p:ph type="pic" sz="quarter" idx="13" hasCustomPrompt="1"/>
          </p:nvPr>
        </p:nvSpPr>
        <p:spPr>
          <a:xfrm>
            <a:off x="717549" y="1374646"/>
            <a:ext cx="837786" cy="839128"/>
          </a:xfrm>
          <a:prstGeom prst="ellipse">
            <a:avLst/>
          </a:prstGeom>
        </p:spPr>
        <p:txBody>
          <a:bodyPr/>
          <a:lstStyle>
            <a:lvl1pPr marL="0" indent="0" algn="ctr">
              <a:buNone/>
              <a:defRPr/>
            </a:lvl1pPr>
          </a:lstStyle>
          <a:p>
            <a:r>
              <a:rPr lang="sv-SE"/>
              <a:t>Ikon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E63EF839-B6F3-4625-A412-97BBE2439695}"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96097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B8DE339-558C-6449-E404-4BABB28CEF31}"/>
              </a:ext>
            </a:extLst>
          </p:cNvPr>
          <p:cNvSpPr>
            <a:spLocks noGrp="1"/>
          </p:cNvSpPr>
          <p:nvPr>
            <p:ph type="ctrTitle"/>
          </p:nvPr>
        </p:nvSpPr>
        <p:spPr>
          <a:xfrm>
            <a:off x="1933575" y="2100263"/>
            <a:ext cx="7108824" cy="1227823"/>
          </a:xfrm>
        </p:spPr>
        <p:txBody>
          <a:bodyPr anchor="b"/>
          <a:lstStyle>
            <a:lvl1pPr algn="l">
              <a:defRPr sz="4800">
                <a:solidFill>
                  <a:schemeClr val="accent3"/>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9221788" y="6987063"/>
            <a:ext cx="1831022" cy="130175"/>
          </a:xfrm>
        </p:spPr>
        <p:txBody>
          <a:bodyPr/>
          <a:lstStyle>
            <a:lvl1pPr>
              <a:defRPr>
                <a:solidFill>
                  <a:srgbClr val="A6A6A6">
                    <a:alpha val="0"/>
                  </a:srgbClr>
                </a:solidFill>
              </a:defRPr>
            </a:lvl1pPr>
          </a:lstStyle>
          <a:p>
            <a:fld id="{C55731D3-582D-413A-86AF-8780A00540EC}" type="datetime1">
              <a:rPr lang="sv-SE" smtClean="0"/>
              <a:pPr/>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1933575" y="6987063"/>
            <a:ext cx="4114800" cy="130175"/>
          </a:xfrm>
        </p:spPr>
        <p:txBody>
          <a:bodyPr/>
          <a:lstStyle>
            <a:lvl1pPr>
              <a:defRPr>
                <a:solidFill>
                  <a:srgbClr val="A6A6A6">
                    <a:alpha val="0"/>
                  </a:srgbClr>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11087100" y="6987063"/>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52995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935038"/>
            <a:ext cx="5894388"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5" y="2097087"/>
            <a:ext cx="4679951" cy="4040188"/>
          </a:xfrm>
        </p:spPr>
        <p:txBody>
          <a:bodyPr/>
          <a:lstStyle>
            <a:lvl1pPr marL="342900" indent="-342900">
              <a:buFont typeface="+mj-lt"/>
              <a:buAutoNum type="arabicPeriod"/>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9">
            <a:extLst>
              <a:ext uri="{FF2B5EF4-FFF2-40B4-BE49-F238E27FC236}">
                <a16:creationId xmlns:a16="http://schemas.microsoft.com/office/drawing/2014/main" id="{5E0870F8-8D90-2BEE-9671-6E8A9E660BFB}"/>
              </a:ext>
            </a:extLst>
          </p:cNvPr>
          <p:cNvSpPr>
            <a:spLocks noGrp="1"/>
          </p:cNvSpPr>
          <p:nvPr>
            <p:ph type="pic" sz="quarter" idx="13"/>
          </p:nvPr>
        </p:nvSpPr>
        <p:spPr>
          <a:xfrm>
            <a:off x="6792913" y="0"/>
            <a:ext cx="5399087" cy="6856413"/>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AE42807-8A43-4152-B648-FE0CAF51F460}"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39882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8" y="2097087"/>
            <a:ext cx="10752138"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846B740-657F-4C2C-80D1-E1F2958F5227}"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34526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 indra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097087"/>
            <a:ext cx="95377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846B740-657F-4C2C-80D1-E1F2958F5227}"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8776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vå delar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097087"/>
            <a:ext cx="4678362"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C4F81747-6923-DA87-88CC-6D7A04FC3D3B}"/>
              </a:ext>
            </a:extLst>
          </p:cNvPr>
          <p:cNvSpPr>
            <a:spLocks noGrp="1"/>
          </p:cNvSpPr>
          <p:nvPr>
            <p:ph idx="13"/>
          </p:nvPr>
        </p:nvSpPr>
        <p:spPr>
          <a:xfrm>
            <a:off x="6792913" y="2097087"/>
            <a:ext cx="4678362"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A9355583-44ED-4D3A-A1B9-EEEF3CE17B44}"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345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delar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8" y="2097087"/>
            <a:ext cx="5195093"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1C34FB9F-964D-9A48-2E53-167AE9B5CE1E}"/>
              </a:ext>
            </a:extLst>
          </p:cNvPr>
          <p:cNvSpPr>
            <a:spLocks noGrp="1"/>
          </p:cNvSpPr>
          <p:nvPr>
            <p:ph idx="13"/>
          </p:nvPr>
        </p:nvSpPr>
        <p:spPr>
          <a:xfrm>
            <a:off x="6276181" y="2097087"/>
            <a:ext cx="5195093"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E0A7CC9-4FC5-4D58-903B-6981AF7735E8}"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72243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4E3"/>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19138" y="935038"/>
            <a:ext cx="10752138" cy="706193"/>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19138" y="2097087"/>
            <a:ext cx="10752137" cy="399446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221788" y="6360898"/>
            <a:ext cx="1831022" cy="130175"/>
          </a:xfrm>
          <a:prstGeom prst="rect">
            <a:avLst/>
          </a:prstGeom>
        </p:spPr>
        <p:txBody>
          <a:bodyPr vert="horz" lIns="0" tIns="0" rIns="0" bIns="0" rtlCol="0" anchor="t">
            <a:noAutofit/>
          </a:bodyPr>
          <a:lstStyle>
            <a:lvl1pPr algn="r">
              <a:defRPr sz="1000">
                <a:solidFill>
                  <a:srgbClr val="A6A6A6"/>
                </a:solidFill>
              </a:defRPr>
            </a:lvl1pPr>
          </a:lstStyle>
          <a:p>
            <a:fld id="{C253D0A5-A683-4021-9662-3BC43B9F5E1E}" type="datetime1">
              <a:rPr lang="sv-SE" smtClean="0"/>
              <a:t>2024-05-30</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1933575" y="6360898"/>
            <a:ext cx="4114800" cy="130175"/>
          </a:xfrm>
          <a:prstGeom prst="rect">
            <a:avLst/>
          </a:prstGeom>
        </p:spPr>
        <p:txBody>
          <a:bodyPr vert="horz" lIns="0" tIns="0" rIns="0" bIns="0" rtlCol="0" anchor="t">
            <a:noAutofit/>
          </a:bodyPr>
          <a:lstStyle>
            <a:lvl1pPr algn="l">
              <a:defRPr sz="800" cap="all" spc="30" baseline="0">
                <a:solidFill>
                  <a:srgbClr val="A6A6A6"/>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087100" y="6360898"/>
            <a:ext cx="384175" cy="130175"/>
          </a:xfrm>
          <a:prstGeom prst="rect">
            <a:avLst/>
          </a:prstGeom>
        </p:spPr>
        <p:txBody>
          <a:bodyPr vert="horz" lIns="0" tIns="0" rIns="0" bIns="0" rtlCol="0" anchor="t">
            <a:noAutofit/>
          </a:bodyPr>
          <a:lstStyle>
            <a:lvl1pPr algn="r">
              <a:defRPr sz="1000">
                <a:solidFill>
                  <a:srgbClr val="A6A6A6"/>
                </a:solidFill>
              </a:defRPr>
            </a:lvl1pPr>
          </a:lstStyle>
          <a:p>
            <a:fld id="{AE086683-F536-42AB-ABBC-F4803DFE8DBC}" type="slidenum">
              <a:rPr lang="sv-SE" smtClean="0"/>
              <a:pPr/>
              <a:t>‹#›</a:t>
            </a:fld>
            <a:endParaRPr lang="sv-SE"/>
          </a:p>
        </p:txBody>
      </p:sp>
      <p:sp>
        <p:nvSpPr>
          <p:cNvPr id="9" name="textruta 8">
            <a:extLst>
              <a:ext uri="{FF2B5EF4-FFF2-40B4-BE49-F238E27FC236}">
                <a16:creationId xmlns:a16="http://schemas.microsoft.com/office/drawing/2014/main" id="{E7BDA995-ACEA-5EBE-C679-C0436FB6DBA3}"/>
              </a:ext>
            </a:extLst>
          </p:cNvPr>
          <p:cNvSpPr txBox="1"/>
          <p:nvPr userDrawn="1"/>
        </p:nvSpPr>
        <p:spPr>
          <a:xfrm>
            <a:off x="719138" y="6360898"/>
            <a:ext cx="1191802" cy="153888"/>
          </a:xfrm>
          <a:prstGeom prst="rect">
            <a:avLst/>
          </a:prstGeom>
          <a:noFill/>
        </p:spPr>
        <p:txBody>
          <a:bodyPr wrap="square" lIns="0" tIns="0" rIns="0" bIns="0" rtlCol="0">
            <a:spAutoFit/>
          </a:bodyPr>
          <a:lstStyle/>
          <a:p>
            <a:pPr algn="l"/>
            <a:r>
              <a:rPr lang="sv-SE" sz="1000">
                <a:solidFill>
                  <a:srgbClr val="797979"/>
                </a:solidFill>
                <a:latin typeface="Roboto Bold" panose="02000000000000000000" pitchFamily="2" charset="0"/>
                <a:ea typeface="Roboto Bold" panose="02000000000000000000" pitchFamily="2" charset="0"/>
              </a:rPr>
              <a:t>FFI</a:t>
            </a:r>
          </a:p>
        </p:txBody>
      </p:sp>
    </p:spTree>
    <p:extLst>
      <p:ext uri="{BB962C8B-B14F-4D97-AF65-F5344CB8AC3E}">
        <p14:creationId xmlns:p14="http://schemas.microsoft.com/office/powerpoint/2010/main" val="17741783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Lst>
  <p:hf hdr="0" dt="0"/>
  <p:txStyles>
    <p:titleStyle>
      <a:lvl1pPr algn="l" defTabSz="914400" rtl="0" eaLnBrk="1" latinLnBrk="0" hangingPunct="1">
        <a:lnSpc>
          <a:spcPct val="90000"/>
        </a:lnSpc>
        <a:spcBef>
          <a:spcPct val="0"/>
        </a:spcBef>
        <a:buNone/>
        <a:defRPr sz="4200" kern="1200">
          <a:solidFill>
            <a:schemeClr val="accent4"/>
          </a:solidFill>
          <a:latin typeface="+mj-lt"/>
          <a:ea typeface="+mj-ea"/>
          <a:cs typeface="+mj-cs"/>
        </a:defRPr>
      </a:lvl1pPr>
    </p:titleStyle>
    <p:body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pos="1105">
          <p15:clr>
            <a:srgbClr val="646464"/>
          </p15:clr>
        </p15:guide>
        <p15:guide id="3" pos="1218">
          <p15:clr>
            <a:srgbClr val="646464"/>
          </p15:clr>
        </p15:guide>
        <p15:guide id="4" pos="1867">
          <p15:clr>
            <a:srgbClr val="646464"/>
          </p15:clr>
        </p15:guide>
        <p15:guide id="5" pos="1983">
          <p15:clr>
            <a:srgbClr val="646464"/>
          </p15:clr>
        </p15:guide>
        <p15:guide id="6" pos="2635">
          <p15:clr>
            <a:srgbClr val="646464"/>
          </p15:clr>
        </p15:guide>
        <p15:guide id="7" pos="2749">
          <p15:clr>
            <a:srgbClr val="646464"/>
          </p15:clr>
        </p15:guide>
        <p15:guide id="8" pos="3400">
          <p15:clr>
            <a:srgbClr val="646464"/>
          </p15:clr>
        </p15:guide>
        <p15:guide id="9" pos="3522">
          <p15:clr>
            <a:srgbClr val="646464"/>
          </p15:clr>
        </p15:guide>
        <p15:guide id="10" pos="4165">
          <p15:clr>
            <a:srgbClr val="646464"/>
          </p15:clr>
        </p15:guide>
        <p15:guide id="11" pos="4279">
          <p15:clr>
            <a:srgbClr val="646464"/>
          </p15:clr>
        </p15:guide>
        <p15:guide id="12" pos="4931">
          <p15:clr>
            <a:srgbClr val="646464"/>
          </p15:clr>
        </p15:guide>
        <p15:guide id="13" pos="5044">
          <p15:clr>
            <a:srgbClr val="646464"/>
          </p15:clr>
        </p15:guide>
        <p15:guide id="14" pos="5696">
          <p15:clr>
            <a:srgbClr val="646464"/>
          </p15:clr>
        </p15:guide>
        <p15:guide id="15" pos="5809">
          <p15:clr>
            <a:srgbClr val="646464"/>
          </p15:clr>
        </p15:guide>
        <p15:guide id="16" pos="6461">
          <p15:clr>
            <a:srgbClr val="646464"/>
          </p15:clr>
        </p15:guide>
        <p15:guide id="17" pos="6574">
          <p15:clr>
            <a:srgbClr val="646464"/>
          </p15:clr>
        </p15:guide>
        <p15:guide id="18" pos="7226">
          <p15:clr>
            <a:srgbClr val="F26B43"/>
          </p15:clr>
        </p15:guide>
        <p15:guide id="19" orient="horz" pos="589">
          <p15:clr>
            <a:srgbClr val="F26B43"/>
          </p15:clr>
        </p15:guide>
        <p15:guide id="20" orient="horz" pos="1321">
          <p15:clr>
            <a:srgbClr val="646464"/>
          </p15:clr>
        </p15:guide>
        <p15:guide id="21" orient="horz" pos="1437">
          <p15:clr>
            <a:srgbClr val="646464"/>
          </p15:clr>
        </p15:guide>
        <p15:guide id="22" orient="horz" pos="2171">
          <p15:clr>
            <a:srgbClr val="646464"/>
          </p15:clr>
        </p15:guide>
        <p15:guide id="23" orient="horz" pos="2284">
          <p15:clr>
            <a:srgbClr val="646464"/>
          </p15:clr>
        </p15:guide>
        <p15:guide id="24" orient="horz" pos="3018">
          <p15:clr>
            <a:srgbClr val="646464"/>
          </p15:clr>
        </p15:guide>
        <p15:guide id="25" orient="horz" pos="3132">
          <p15:clr>
            <a:srgbClr val="646464"/>
          </p15:clr>
        </p15:guide>
        <p15:guide id="26" orient="horz" pos="386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vinnova.se/publikationer/jamstalldhet-och-transportsystemet/" TargetMode="External"/><Relationship Id="rId7" Type="http://schemas.openxmlformats.org/officeDocument/2006/relationships/hyperlink" Target="https://womenmobilize.org/publication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jamstalldtransport.se/" TargetMode="External"/><Relationship Id="rId5" Type="http://schemas.openxmlformats.org/officeDocument/2006/relationships/hyperlink" Target="https://www.su.se/forskning/forskningsprojekt/v%C3%A4xla-upp-implementering-av-en-modell-f%C3%B6r-m%C3%A5ngfald-och-inkludering?open-collapse-boxes=research-project-publications" TargetMode="External"/><Relationship Id="rId4" Type="http://schemas.openxmlformats.org/officeDocument/2006/relationships/hyperlink" Target="https://www.vinnova.se/p/lastbilar-for-alla-utveckling-av-norm-kritisk-innovation-pa-volvo/"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1579C4-EB2E-5CA3-D973-4BCAA6319382}"/>
              </a:ext>
            </a:extLst>
          </p:cNvPr>
          <p:cNvSpPr>
            <a:spLocks noGrp="1"/>
          </p:cNvSpPr>
          <p:nvPr>
            <p:ph type="ctrTitle"/>
          </p:nvPr>
        </p:nvSpPr>
        <p:spPr>
          <a:xfrm>
            <a:off x="1916817" y="2989437"/>
            <a:ext cx="9217250" cy="1227823"/>
          </a:xfrm>
        </p:spPr>
        <p:txBody>
          <a:bodyPr/>
          <a:lstStyle/>
          <a:p>
            <a:r>
              <a:rPr lang="sv-SE" sz="4800" b="1" i="0">
                <a:solidFill>
                  <a:srgbClr val="AF5737"/>
                </a:solidFill>
                <a:effectLst/>
              </a:rPr>
              <a:t>Session 4: Inkluderande mobilitet – ökad innovationshöjd genom normkritik</a:t>
            </a:r>
            <a:br>
              <a:rPr lang="sv-SE" sz="4800" b="1" i="0">
                <a:solidFill>
                  <a:srgbClr val="AF5737"/>
                </a:solidFill>
                <a:effectLst/>
              </a:rPr>
            </a:br>
            <a:br>
              <a:rPr lang="sv-SE" sz="1200" b="1" i="0">
                <a:solidFill>
                  <a:srgbClr val="AF5737"/>
                </a:solidFill>
                <a:effectLst/>
              </a:rPr>
            </a:br>
            <a:r>
              <a:rPr lang="sv-SE" sz="4800" i="1" err="1">
                <a:solidFill>
                  <a:srgbClr val="AF5737"/>
                </a:solidFill>
              </a:rPr>
              <a:t>Now</a:t>
            </a:r>
            <a:r>
              <a:rPr lang="sv-SE" sz="4800" i="1">
                <a:solidFill>
                  <a:srgbClr val="AF5737"/>
                </a:solidFill>
              </a:rPr>
              <a:t> - </a:t>
            </a:r>
            <a:r>
              <a:rPr lang="sv-SE" sz="4800" i="1" err="1">
                <a:solidFill>
                  <a:srgbClr val="AF5737"/>
                </a:solidFill>
              </a:rPr>
              <a:t>How</a:t>
            </a:r>
            <a:r>
              <a:rPr lang="sv-SE" sz="4800" i="1">
                <a:solidFill>
                  <a:srgbClr val="AF5737"/>
                </a:solidFill>
              </a:rPr>
              <a:t> - </a:t>
            </a:r>
            <a:r>
              <a:rPr lang="sv-SE" sz="4800" i="1" err="1">
                <a:solidFill>
                  <a:srgbClr val="AF5737"/>
                </a:solidFill>
              </a:rPr>
              <a:t>Wow</a:t>
            </a:r>
            <a:endParaRPr lang="sv-SE">
              <a:solidFill>
                <a:srgbClr val="AF5737"/>
              </a:solidFill>
            </a:endParaRPr>
          </a:p>
        </p:txBody>
      </p:sp>
      <p:sp>
        <p:nvSpPr>
          <p:cNvPr id="3" name="Underrubrik 2">
            <a:extLst>
              <a:ext uri="{FF2B5EF4-FFF2-40B4-BE49-F238E27FC236}">
                <a16:creationId xmlns:a16="http://schemas.microsoft.com/office/drawing/2014/main" id="{A23D48C1-9DE1-B735-90C0-A922308A4465}"/>
              </a:ext>
            </a:extLst>
          </p:cNvPr>
          <p:cNvSpPr>
            <a:spLocks noGrp="1"/>
          </p:cNvSpPr>
          <p:nvPr>
            <p:ph type="subTitle" idx="1"/>
          </p:nvPr>
        </p:nvSpPr>
        <p:spPr>
          <a:xfrm>
            <a:off x="1933575" y="4853855"/>
            <a:ext cx="8027721" cy="1346200"/>
          </a:xfrm>
        </p:spPr>
        <p:txBody>
          <a:bodyPr/>
          <a:lstStyle/>
          <a:p>
            <a:pPr>
              <a:spcBef>
                <a:spcPts val="0"/>
              </a:spcBef>
            </a:pPr>
            <a:r>
              <a:rPr lang="sv-SE" sz="2000"/>
              <a:t>Moa Persdotter &amp; Susanne Fornander - Vinnova</a:t>
            </a:r>
          </a:p>
        </p:txBody>
      </p:sp>
      <p:sp>
        <p:nvSpPr>
          <p:cNvPr id="4" name="Platshållare för sidfot 3">
            <a:extLst>
              <a:ext uri="{FF2B5EF4-FFF2-40B4-BE49-F238E27FC236}">
                <a16:creationId xmlns:a16="http://schemas.microsoft.com/office/drawing/2014/main" id="{237B3822-D89D-974F-3152-1111887DB4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all" spc="30" normalizeH="0" baseline="0" noProof="0">
                <a:ln>
                  <a:noFill/>
                </a:ln>
                <a:solidFill>
                  <a:srgbClr val="A6A6A6">
                    <a:alpha val="0"/>
                  </a:srgbClr>
                </a:solidFill>
                <a:effectLst/>
                <a:uLnTx/>
                <a:uFillTx/>
                <a:latin typeface="Roboto Light"/>
                <a:ea typeface="+mn-ea"/>
                <a:cs typeface="+mn-cs"/>
              </a:rPr>
              <a:t>Sidfot</a:t>
            </a:r>
          </a:p>
        </p:txBody>
      </p:sp>
      <p:sp>
        <p:nvSpPr>
          <p:cNvPr id="5" name="Platshållare för bildnummer 4">
            <a:extLst>
              <a:ext uri="{FF2B5EF4-FFF2-40B4-BE49-F238E27FC236}">
                <a16:creationId xmlns:a16="http://schemas.microsoft.com/office/drawing/2014/main" id="{23C4BC0E-824B-B7EE-71D4-39D762FF7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alpha val="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000" b="0" i="0" u="none" strike="noStrike" kern="1200" cap="none" spc="0" normalizeH="0" baseline="0" noProof="0">
              <a:ln>
                <a:noFill/>
              </a:ln>
              <a:solidFill>
                <a:srgbClr val="A6A6A6">
                  <a:alpha val="0"/>
                </a:srgbClr>
              </a:solidFill>
              <a:effectLst/>
              <a:uLnTx/>
              <a:uFillTx/>
              <a:latin typeface="Roboto Light"/>
              <a:ea typeface="+mn-ea"/>
              <a:cs typeface="+mn-cs"/>
            </a:endParaRPr>
          </a:p>
        </p:txBody>
      </p:sp>
    </p:spTree>
    <p:extLst>
      <p:ext uri="{BB962C8B-B14F-4D97-AF65-F5344CB8AC3E}">
        <p14:creationId xmlns:p14="http://schemas.microsoft.com/office/powerpoint/2010/main" val="170441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59A1C-D3A6-284D-FFCC-A8A0F2213FF0}"/>
              </a:ext>
            </a:extLst>
          </p:cNvPr>
          <p:cNvSpPr>
            <a:spLocks noGrp="1"/>
          </p:cNvSpPr>
          <p:nvPr>
            <p:ph type="title"/>
          </p:nvPr>
        </p:nvSpPr>
        <p:spPr>
          <a:xfrm>
            <a:off x="719138" y="935038"/>
            <a:ext cx="11055046" cy="706193"/>
          </a:xfrm>
        </p:spPr>
        <p:txBody>
          <a:bodyPr/>
          <a:lstStyle/>
          <a:p>
            <a:r>
              <a:rPr lang="sv-SE"/>
              <a:t>Workshopinstruktioner</a:t>
            </a:r>
          </a:p>
        </p:txBody>
      </p:sp>
      <p:sp>
        <p:nvSpPr>
          <p:cNvPr id="6" name="Platshållare för bildnummer 5">
            <a:extLst>
              <a:ext uri="{FF2B5EF4-FFF2-40B4-BE49-F238E27FC236}">
                <a16:creationId xmlns:a16="http://schemas.microsoft.com/office/drawing/2014/main" id="{1D20E537-F5AC-7094-2E60-694A97738F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
        <p:nvSpPr>
          <p:cNvPr id="17" name="Ellips 16">
            <a:extLst>
              <a:ext uri="{FF2B5EF4-FFF2-40B4-BE49-F238E27FC236}">
                <a16:creationId xmlns:a16="http://schemas.microsoft.com/office/drawing/2014/main" id="{A50B2C2E-5DF0-CF02-0A9D-80724935DB29}"/>
              </a:ext>
            </a:extLst>
          </p:cNvPr>
          <p:cNvSpPr/>
          <p:nvPr/>
        </p:nvSpPr>
        <p:spPr>
          <a:xfrm>
            <a:off x="1704969" y="2651214"/>
            <a:ext cx="1994598" cy="1994598"/>
          </a:xfrm>
          <a:prstGeom prst="ellipse">
            <a:avLst/>
          </a:prstGeom>
          <a:solidFill>
            <a:srgbClr val="FF9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67" b="0" i="0" u="none" strike="noStrike" kern="1200" cap="none" spc="0" normalizeH="0" baseline="0" noProof="0" err="1">
              <a:ln>
                <a:noFill/>
              </a:ln>
              <a:solidFill>
                <a:prstClr val="white"/>
              </a:solidFill>
              <a:effectLst/>
              <a:uLnTx/>
              <a:uFillTx/>
              <a:latin typeface="Roboto Light"/>
              <a:ea typeface="+mn-ea"/>
              <a:cs typeface="Arial" panose="020B0604020202020204" pitchFamily="34" charset="0"/>
            </a:endParaRPr>
          </a:p>
        </p:txBody>
      </p:sp>
      <p:sp>
        <p:nvSpPr>
          <p:cNvPr id="18" name="textruta 17">
            <a:extLst>
              <a:ext uri="{FF2B5EF4-FFF2-40B4-BE49-F238E27FC236}">
                <a16:creationId xmlns:a16="http://schemas.microsoft.com/office/drawing/2014/main" id="{8298E424-5A39-12D7-11BC-879AC0C4CA7E}"/>
              </a:ext>
            </a:extLst>
          </p:cNvPr>
          <p:cNvSpPr txBox="1"/>
          <p:nvPr/>
        </p:nvSpPr>
        <p:spPr>
          <a:xfrm>
            <a:off x="1883333" y="3540791"/>
            <a:ext cx="163787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solidFill>
                  <a:prstClr val="white"/>
                </a:solidFill>
                <a:effectLst/>
                <a:uLnTx/>
                <a:uFillTx/>
                <a:latin typeface="Roboto Light"/>
                <a:ea typeface="Roboto" panose="02000000000000000000" pitchFamily="2" charset="0"/>
                <a:cs typeface="Roboto" panose="02000000000000000000" pitchFamily="2" charset="0"/>
                <a:sym typeface="Roboto"/>
                <a:rtl val="0"/>
              </a:rPr>
              <a:t>NOW</a:t>
            </a:r>
            <a:endParaRPr kumimoji="0" lang="sv-SE" sz="1400" b="1" i="0" u="none" strike="noStrike" kern="1200" cap="none" spc="0" normalizeH="0" baseline="0" noProof="0">
              <a:ln/>
              <a:solidFill>
                <a:srgbClr val="32004C"/>
              </a:solidFill>
              <a:effectLst/>
              <a:uLnTx/>
              <a:uFillTx/>
              <a:latin typeface="Roboto Light"/>
              <a:ea typeface="Roboto" panose="02000000000000000000" pitchFamily="2" charset="0"/>
              <a:cs typeface="Roboto" panose="02000000000000000000" pitchFamily="2" charset="0"/>
              <a:sym typeface="Roboto"/>
              <a:rtl val="0"/>
            </a:endParaRPr>
          </a:p>
        </p:txBody>
      </p:sp>
      <p:sp>
        <p:nvSpPr>
          <p:cNvPr id="20" name="Ellips 19">
            <a:extLst>
              <a:ext uri="{FF2B5EF4-FFF2-40B4-BE49-F238E27FC236}">
                <a16:creationId xmlns:a16="http://schemas.microsoft.com/office/drawing/2014/main" id="{8F90BAAD-326D-FBD8-9D0D-D2040DD19D06}"/>
              </a:ext>
            </a:extLst>
          </p:cNvPr>
          <p:cNvSpPr/>
          <p:nvPr/>
        </p:nvSpPr>
        <p:spPr>
          <a:xfrm>
            <a:off x="5071279" y="2651214"/>
            <a:ext cx="1994598" cy="1994598"/>
          </a:xfrm>
          <a:prstGeom prst="ellipse">
            <a:avLst/>
          </a:prstGeom>
          <a:solidFill>
            <a:srgbClr val="FF9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67" b="0" i="0" u="none" strike="noStrike" kern="1200" cap="none" spc="0" normalizeH="0" baseline="0" noProof="0" err="1">
              <a:ln>
                <a:noFill/>
              </a:ln>
              <a:solidFill>
                <a:prstClr val="white"/>
              </a:solidFill>
              <a:effectLst/>
              <a:uLnTx/>
              <a:uFillTx/>
              <a:latin typeface="Roboto Light"/>
              <a:ea typeface="+mn-ea"/>
              <a:cs typeface="Arial" panose="020B0604020202020204" pitchFamily="34" charset="0"/>
            </a:endParaRPr>
          </a:p>
        </p:txBody>
      </p:sp>
      <p:sp>
        <p:nvSpPr>
          <p:cNvPr id="21" name="textruta 20">
            <a:extLst>
              <a:ext uri="{FF2B5EF4-FFF2-40B4-BE49-F238E27FC236}">
                <a16:creationId xmlns:a16="http://schemas.microsoft.com/office/drawing/2014/main" id="{B139C74C-D79C-5A69-F8D6-8C1279747E99}"/>
              </a:ext>
            </a:extLst>
          </p:cNvPr>
          <p:cNvSpPr txBox="1"/>
          <p:nvPr/>
        </p:nvSpPr>
        <p:spPr>
          <a:xfrm>
            <a:off x="5277064" y="3540791"/>
            <a:ext cx="1637872"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1">
                <a:ln/>
                <a:solidFill>
                  <a:prstClr val="white"/>
                </a:solidFill>
                <a:latin typeface="Roboto Light"/>
                <a:ea typeface="Roboto"/>
                <a:cs typeface="Roboto"/>
                <a:sym typeface="Roboto"/>
              </a:rPr>
              <a:t>WOW</a:t>
            </a:r>
            <a:endParaRPr kumimoji="0" lang="sv-SE" sz="1400" b="1" i="0" u="none" strike="noStrike" kern="1200" cap="none" spc="0" normalizeH="0" baseline="0" noProof="0">
              <a:ln/>
              <a:solidFill>
                <a:srgbClr val="32004C"/>
              </a:solidFill>
              <a:effectLst/>
              <a:uLnTx/>
              <a:uFillTx/>
              <a:latin typeface="Roboto Light"/>
              <a:ea typeface="Roboto" panose="02000000000000000000" pitchFamily="2" charset="0"/>
              <a:cs typeface="Roboto" panose="02000000000000000000" pitchFamily="2" charset="0"/>
              <a:sym typeface="Roboto"/>
              <a:rtl val="0"/>
            </a:endParaRPr>
          </a:p>
        </p:txBody>
      </p:sp>
      <p:sp>
        <p:nvSpPr>
          <p:cNvPr id="22" name="Ellips 21">
            <a:extLst>
              <a:ext uri="{FF2B5EF4-FFF2-40B4-BE49-F238E27FC236}">
                <a16:creationId xmlns:a16="http://schemas.microsoft.com/office/drawing/2014/main" id="{D016FD02-B4B2-1685-9B4E-45F3AE06C2A9}"/>
              </a:ext>
            </a:extLst>
          </p:cNvPr>
          <p:cNvSpPr/>
          <p:nvPr/>
        </p:nvSpPr>
        <p:spPr>
          <a:xfrm>
            <a:off x="8314069" y="2651214"/>
            <a:ext cx="1994598" cy="1994598"/>
          </a:xfrm>
          <a:prstGeom prst="ellipse">
            <a:avLst/>
          </a:prstGeom>
          <a:solidFill>
            <a:srgbClr val="FF9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67" b="0" i="0" u="none" strike="noStrike" kern="1200" cap="none" spc="0" normalizeH="0" baseline="0" noProof="0" err="1">
              <a:ln>
                <a:noFill/>
              </a:ln>
              <a:solidFill>
                <a:prstClr val="white"/>
              </a:solidFill>
              <a:effectLst/>
              <a:uLnTx/>
              <a:uFillTx/>
              <a:latin typeface="Roboto Light"/>
              <a:ea typeface="+mn-ea"/>
              <a:cs typeface="Arial" panose="020B0604020202020204" pitchFamily="34" charset="0"/>
            </a:endParaRPr>
          </a:p>
        </p:txBody>
      </p:sp>
      <p:sp>
        <p:nvSpPr>
          <p:cNvPr id="23" name="textruta 22">
            <a:extLst>
              <a:ext uri="{FF2B5EF4-FFF2-40B4-BE49-F238E27FC236}">
                <a16:creationId xmlns:a16="http://schemas.microsoft.com/office/drawing/2014/main" id="{A94176A4-53FE-8285-43B9-D69EF395160B}"/>
              </a:ext>
            </a:extLst>
          </p:cNvPr>
          <p:cNvSpPr txBox="1"/>
          <p:nvPr/>
        </p:nvSpPr>
        <p:spPr>
          <a:xfrm>
            <a:off x="8492433" y="3540791"/>
            <a:ext cx="1637870"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1">
                <a:ln/>
                <a:solidFill>
                  <a:prstClr val="white"/>
                </a:solidFill>
                <a:latin typeface="Roboto Light"/>
                <a:ea typeface="Roboto"/>
                <a:cs typeface="Roboto"/>
                <a:sym typeface="Roboto"/>
              </a:rPr>
              <a:t>HOW</a:t>
            </a:r>
            <a:endParaRPr kumimoji="0" lang="sv-SE" sz="1400" b="1" i="0" u="none" strike="noStrike" kern="1200" cap="none" spc="0" normalizeH="0" baseline="0" noProof="0">
              <a:ln/>
              <a:solidFill>
                <a:srgbClr val="32004C"/>
              </a:solidFill>
              <a:effectLst/>
              <a:uLnTx/>
              <a:uFillTx/>
              <a:latin typeface="Roboto Light"/>
              <a:ea typeface="Roboto" panose="02000000000000000000" pitchFamily="2" charset="0"/>
              <a:cs typeface="Roboto" panose="02000000000000000000" pitchFamily="2" charset="0"/>
              <a:sym typeface="Roboto"/>
              <a:rtl val="0"/>
            </a:endParaRPr>
          </a:p>
        </p:txBody>
      </p:sp>
    </p:spTree>
    <p:extLst>
      <p:ext uri="{BB962C8B-B14F-4D97-AF65-F5344CB8AC3E}">
        <p14:creationId xmlns:p14="http://schemas.microsoft.com/office/powerpoint/2010/main" val="80622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D2B886-A8C0-7411-4509-0079F1DA674B}"/>
              </a:ext>
            </a:extLst>
          </p:cNvPr>
          <p:cNvSpPr>
            <a:spLocks noGrp="1"/>
          </p:cNvSpPr>
          <p:nvPr>
            <p:ph type="title"/>
          </p:nvPr>
        </p:nvSpPr>
        <p:spPr/>
        <p:txBody>
          <a:bodyPr/>
          <a:lstStyle/>
          <a:p>
            <a:r>
              <a:rPr lang="sv-SE"/>
              <a:t>NOW</a:t>
            </a:r>
          </a:p>
        </p:txBody>
      </p:sp>
      <p:sp>
        <p:nvSpPr>
          <p:cNvPr id="9" name="Platshållare för bildnummer 8">
            <a:extLst>
              <a:ext uri="{FF2B5EF4-FFF2-40B4-BE49-F238E27FC236}">
                <a16:creationId xmlns:a16="http://schemas.microsoft.com/office/drawing/2014/main" id="{FCB28E63-1E60-59D4-24CB-44EBA814A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
        <p:nvSpPr>
          <p:cNvPr id="17" name="textruta 16">
            <a:extLst>
              <a:ext uri="{FF2B5EF4-FFF2-40B4-BE49-F238E27FC236}">
                <a16:creationId xmlns:a16="http://schemas.microsoft.com/office/drawing/2014/main" id="{D1301218-8CB7-5979-78F2-09501691576F}"/>
              </a:ext>
            </a:extLst>
          </p:cNvPr>
          <p:cNvSpPr txBox="1"/>
          <p:nvPr/>
        </p:nvSpPr>
        <p:spPr>
          <a:xfrm>
            <a:off x="640080" y="2341100"/>
            <a:ext cx="11175558" cy="2975173"/>
          </a:xfrm>
          <a:prstGeom prst="rect">
            <a:avLst/>
          </a:prstGeom>
          <a:noFill/>
        </p:spPr>
        <p:txBody>
          <a:bodyPr wrap="square" lIns="91440" tIns="45720" rIns="91440" bIns="45720" anchor="t">
            <a:spAutoFit/>
          </a:bodyPr>
          <a:lstStyle/>
          <a:p>
            <a:pPr marL="342900" indent="-342900">
              <a:lnSpc>
                <a:spcPct val="200000"/>
              </a:lnSpc>
              <a:buFont typeface="Arial" panose="020B0604020202020204" pitchFamily="34" charset="0"/>
              <a:buChar char="•"/>
            </a:pPr>
            <a:r>
              <a:rPr lang="sv-SE" sz="1600" b="0" i="0" u="none" strike="noStrike" baseline="0">
                <a:solidFill>
                  <a:srgbClr val="111417"/>
                </a:solidFill>
              </a:rPr>
              <a:t>Transportsektorn har större könsskillnader än många andra </a:t>
            </a:r>
            <a:r>
              <a:rPr lang="sv-SE" sz="1600">
                <a:solidFill>
                  <a:srgbClr val="111417"/>
                </a:solidFill>
              </a:rPr>
              <a:t>sektorer</a:t>
            </a:r>
          </a:p>
          <a:p>
            <a:pPr marL="342900" indent="-342900">
              <a:lnSpc>
                <a:spcPct val="200000"/>
              </a:lnSpc>
              <a:buFont typeface="Arial" panose="020B0604020202020204" pitchFamily="34" charset="0"/>
              <a:buChar char="•"/>
            </a:pPr>
            <a:r>
              <a:rPr lang="sv-SE" sz="1600">
                <a:solidFill>
                  <a:srgbClr val="111417"/>
                </a:solidFill>
              </a:rPr>
              <a:t>Transportsektorn</a:t>
            </a:r>
            <a:r>
              <a:rPr lang="sv-SE" sz="1600">
                <a:solidFill>
                  <a:srgbClr val="111417"/>
                </a:solidFill>
                <a:ea typeface="Roboto Light"/>
                <a:cs typeface="Roboto Light"/>
              </a:rPr>
              <a:t> har lägre andel representation av kvinnor jämfört med andra sektorer </a:t>
            </a:r>
            <a:endParaRPr lang="sv-SE" sz="1600" b="0" i="0" u="none" strike="noStrike" baseline="0">
              <a:solidFill>
                <a:srgbClr val="111417"/>
              </a:solidFill>
              <a:ea typeface="Roboto Light"/>
              <a:cs typeface="Roboto Light"/>
            </a:endParaRPr>
          </a:p>
          <a:p>
            <a:pPr marL="342900" indent="-342900">
              <a:lnSpc>
                <a:spcPct val="200000"/>
              </a:lnSpc>
              <a:buFont typeface="Arial" panose="020B0604020202020204" pitchFamily="34" charset="0"/>
              <a:buChar char="•"/>
            </a:pPr>
            <a:r>
              <a:rPr lang="sv-SE" sz="1600" b="0" i="0" u="none" strike="noStrike" baseline="0">
                <a:solidFill>
                  <a:srgbClr val="111417"/>
                </a:solidFill>
              </a:rPr>
              <a:t>Satsningar i transportsystemet har byggts på manligt kodade värderingar och gör i huvudsak så fortfarande</a:t>
            </a:r>
          </a:p>
          <a:p>
            <a:pPr marL="342900" indent="-342900">
              <a:lnSpc>
                <a:spcPct val="200000"/>
              </a:lnSpc>
              <a:buFont typeface="Arial" panose="020B0604020202020204" pitchFamily="34" charset="0"/>
              <a:buChar char="•"/>
            </a:pPr>
            <a:r>
              <a:rPr lang="sv-SE" sz="1600">
                <a:solidFill>
                  <a:srgbClr val="111417"/>
                </a:solidFill>
              </a:rPr>
              <a:t>F</a:t>
            </a:r>
            <a:r>
              <a:rPr lang="sv-SE" sz="1600" b="0" i="0" u="none" strike="noStrike" baseline="0">
                <a:solidFill>
                  <a:srgbClr val="111417"/>
                </a:solidFill>
              </a:rPr>
              <a:t>ärdsätt som kvinnor använder mer, och har mer positiva värderingar för, har getts relativt sett sämre förutsättningar</a:t>
            </a:r>
            <a:r>
              <a:rPr lang="sv-SE" sz="1600">
                <a:solidFill>
                  <a:srgbClr val="111417"/>
                </a:solidFill>
              </a:rPr>
              <a:t> </a:t>
            </a:r>
            <a:endParaRPr lang="sv-SE" sz="1600" b="0" i="0" u="none" strike="noStrike" baseline="0">
              <a:solidFill>
                <a:srgbClr val="111417"/>
              </a:solidFill>
              <a:ea typeface="Roboto Light"/>
              <a:cs typeface="Roboto Light"/>
            </a:endParaRPr>
          </a:p>
          <a:p>
            <a:pPr marL="342900" indent="-342900">
              <a:lnSpc>
                <a:spcPct val="200000"/>
              </a:lnSpc>
              <a:buFont typeface="Arial" panose="020B0604020202020204" pitchFamily="34" charset="0"/>
              <a:buChar char="•"/>
            </a:pPr>
            <a:r>
              <a:rPr lang="sv-SE" sz="1600">
                <a:solidFill>
                  <a:srgbClr val="111417"/>
                </a:solidFill>
              </a:rPr>
              <a:t>T</a:t>
            </a:r>
            <a:r>
              <a:rPr lang="sv-SE" sz="1600" b="0" i="0" u="none" strike="noStrike" baseline="0">
                <a:solidFill>
                  <a:srgbClr val="111417"/>
                </a:solidFill>
              </a:rPr>
              <a:t>ransport och </a:t>
            </a:r>
            <a:r>
              <a:rPr lang="sv-SE" sz="1600" b="0" i="1" u="none" strike="noStrike" baseline="0">
                <a:solidFill>
                  <a:srgbClr val="111417"/>
                </a:solidFill>
              </a:rPr>
              <a:t>teknik</a:t>
            </a:r>
            <a:r>
              <a:rPr lang="sv-SE" sz="1600" b="0" i="0" u="none" strike="noStrike" baseline="0">
                <a:solidFill>
                  <a:srgbClr val="111417"/>
                </a:solidFill>
              </a:rPr>
              <a:t> är ofta associerade med traditionellt maskulina attribut och ideal</a:t>
            </a:r>
          </a:p>
          <a:p>
            <a:pPr marL="342900" indent="-342900">
              <a:lnSpc>
                <a:spcPct val="200000"/>
              </a:lnSpc>
              <a:buFont typeface="Arial" panose="020B0604020202020204" pitchFamily="34" charset="0"/>
              <a:buChar char="•"/>
            </a:pPr>
            <a:r>
              <a:rPr lang="sv-SE" sz="1600" b="0" i="0" u="none" strike="noStrike" baseline="0">
                <a:solidFill>
                  <a:srgbClr val="111417"/>
                </a:solidFill>
              </a:rPr>
              <a:t>Risken för att omkomma i trafikolyckor är dubbelt så stor för män som för kvinnor</a:t>
            </a:r>
          </a:p>
        </p:txBody>
      </p:sp>
      <p:sp>
        <p:nvSpPr>
          <p:cNvPr id="2" name="textruta 1">
            <a:extLst>
              <a:ext uri="{FF2B5EF4-FFF2-40B4-BE49-F238E27FC236}">
                <a16:creationId xmlns:a16="http://schemas.microsoft.com/office/drawing/2014/main" id="{AFDE8269-AD02-A27E-1F6A-03D8DB5AE78E}"/>
              </a:ext>
            </a:extLst>
          </p:cNvPr>
          <p:cNvSpPr txBox="1"/>
          <p:nvPr/>
        </p:nvSpPr>
        <p:spPr>
          <a:xfrm>
            <a:off x="640080" y="1415196"/>
            <a:ext cx="11175558" cy="512961"/>
          </a:xfrm>
          <a:prstGeom prst="rect">
            <a:avLst/>
          </a:prstGeom>
          <a:noFill/>
        </p:spPr>
        <p:txBody>
          <a:bodyPr wrap="square">
            <a:spAutoFit/>
          </a:bodyPr>
          <a:lstStyle/>
          <a:p>
            <a:pPr>
              <a:lnSpc>
                <a:spcPct val="200000"/>
              </a:lnSpc>
            </a:pPr>
            <a:r>
              <a:rPr lang="sv-SE" sz="1600">
                <a:solidFill>
                  <a:srgbClr val="111417"/>
                </a:solidFill>
                <a:latin typeface="Roboto" panose="02000000000000000000" pitchFamily="2" charset="0"/>
                <a:ea typeface="Roboto" panose="02000000000000000000" pitchFamily="2" charset="0"/>
                <a:cs typeface="Roboto" panose="02000000000000000000" pitchFamily="2" charset="0"/>
              </a:rPr>
              <a:t>Ett nuläge att förändra. Utdrag från rapporten Jämställdhet och transportsystemet</a:t>
            </a:r>
            <a:r>
              <a:rPr lang="sv-SE" sz="1600">
                <a:solidFill>
                  <a:srgbClr val="111417"/>
                </a:solidFill>
              </a:rPr>
              <a:t>:</a:t>
            </a:r>
            <a:endParaRPr lang="sv-SE" sz="1600" b="0" i="0" u="none" strike="noStrike" baseline="0">
              <a:solidFill>
                <a:srgbClr val="111417"/>
              </a:solidFill>
            </a:endParaRPr>
          </a:p>
        </p:txBody>
      </p:sp>
      <p:sp>
        <p:nvSpPr>
          <p:cNvPr id="3" name="textruta 2">
            <a:extLst>
              <a:ext uri="{FF2B5EF4-FFF2-40B4-BE49-F238E27FC236}">
                <a16:creationId xmlns:a16="http://schemas.microsoft.com/office/drawing/2014/main" id="{5FF17B88-1CBE-9822-C7FF-5885AD521223}"/>
              </a:ext>
            </a:extLst>
          </p:cNvPr>
          <p:cNvSpPr txBox="1"/>
          <p:nvPr/>
        </p:nvSpPr>
        <p:spPr>
          <a:xfrm>
            <a:off x="640080" y="5666481"/>
            <a:ext cx="11175558" cy="512961"/>
          </a:xfrm>
          <a:prstGeom prst="rect">
            <a:avLst/>
          </a:prstGeom>
          <a:noFill/>
        </p:spPr>
        <p:txBody>
          <a:bodyPr wrap="square">
            <a:spAutoFit/>
          </a:bodyPr>
          <a:lstStyle/>
          <a:p>
            <a:pPr>
              <a:lnSpc>
                <a:spcPct val="200000"/>
              </a:lnSpc>
            </a:pPr>
            <a:r>
              <a:rPr lang="sv-SE" sz="1600" b="0" i="0" u="none" strike="noStrike" baseline="0">
                <a:solidFill>
                  <a:srgbClr val="111417"/>
                </a:solidFill>
                <a:latin typeface="Roboto "/>
              </a:rPr>
              <a:t>Vilket nuläge vill </a:t>
            </a:r>
            <a:r>
              <a:rPr lang="sv-SE" sz="1600">
                <a:solidFill>
                  <a:srgbClr val="111417"/>
                </a:solidFill>
                <a:latin typeface="Roboto "/>
              </a:rPr>
              <a:t>ni</a:t>
            </a:r>
            <a:r>
              <a:rPr lang="sv-SE" sz="1600" b="0" i="0" u="none" strike="noStrike" baseline="0">
                <a:solidFill>
                  <a:srgbClr val="111417"/>
                </a:solidFill>
                <a:latin typeface="Roboto "/>
              </a:rPr>
              <a:t> förändra? Välj från ovan eller bestäm ett eget i gruppen.</a:t>
            </a:r>
          </a:p>
        </p:txBody>
      </p:sp>
    </p:spTree>
    <p:extLst>
      <p:ext uri="{BB962C8B-B14F-4D97-AF65-F5344CB8AC3E}">
        <p14:creationId xmlns:p14="http://schemas.microsoft.com/office/powerpoint/2010/main" val="127559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D2B886-A8C0-7411-4509-0079F1DA674B}"/>
              </a:ext>
            </a:extLst>
          </p:cNvPr>
          <p:cNvSpPr>
            <a:spLocks noGrp="1"/>
          </p:cNvSpPr>
          <p:nvPr>
            <p:ph type="title"/>
          </p:nvPr>
        </p:nvSpPr>
        <p:spPr/>
        <p:txBody>
          <a:bodyPr/>
          <a:lstStyle/>
          <a:p>
            <a:r>
              <a:rPr lang="sv-SE"/>
              <a:t>WOW</a:t>
            </a:r>
          </a:p>
        </p:txBody>
      </p:sp>
      <p:sp>
        <p:nvSpPr>
          <p:cNvPr id="9" name="Platshållare för bildnummer 8">
            <a:extLst>
              <a:ext uri="{FF2B5EF4-FFF2-40B4-BE49-F238E27FC236}">
                <a16:creationId xmlns:a16="http://schemas.microsoft.com/office/drawing/2014/main" id="{FCB28E63-1E60-59D4-24CB-44EBA814A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
        <p:nvSpPr>
          <p:cNvPr id="8" name="Rektangel 7">
            <a:extLst>
              <a:ext uri="{FF2B5EF4-FFF2-40B4-BE49-F238E27FC236}">
                <a16:creationId xmlns:a16="http://schemas.microsoft.com/office/drawing/2014/main" id="{BB4DF6A3-8E6E-2473-3262-F2A296EB2921}"/>
              </a:ext>
            </a:extLst>
          </p:cNvPr>
          <p:cNvSpPr/>
          <p:nvPr/>
        </p:nvSpPr>
        <p:spPr>
          <a:xfrm rot="5400000">
            <a:off x="4345402" y="-936047"/>
            <a:ext cx="3499610" cy="1075213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highlight>
                <a:srgbClr val="FFFF00"/>
              </a:highlight>
              <a:uLnTx/>
              <a:uFillTx/>
              <a:latin typeface="Roboto Light"/>
              <a:ea typeface="+mn-ea"/>
              <a:cs typeface="+mn-cs"/>
            </a:endParaRPr>
          </a:p>
        </p:txBody>
      </p:sp>
      <p:sp>
        <p:nvSpPr>
          <p:cNvPr id="2" name="textruta 1">
            <a:extLst>
              <a:ext uri="{FF2B5EF4-FFF2-40B4-BE49-F238E27FC236}">
                <a16:creationId xmlns:a16="http://schemas.microsoft.com/office/drawing/2014/main" id="{73D0FFE7-D4B0-B517-86D3-E3DE963C7BEC}"/>
              </a:ext>
            </a:extLst>
          </p:cNvPr>
          <p:cNvSpPr txBox="1"/>
          <p:nvPr/>
        </p:nvSpPr>
        <p:spPr>
          <a:xfrm>
            <a:off x="640079" y="1674553"/>
            <a:ext cx="7836859" cy="954107"/>
          </a:xfrm>
          <a:prstGeom prst="rect">
            <a:avLst/>
          </a:prstGeom>
          <a:noFill/>
        </p:spPr>
        <p:txBody>
          <a:bodyPr wrap="square" lIns="91440" tIns="45720" rIns="91440" bIns="45720" anchor="t">
            <a:spAutoFit/>
          </a:bodyPr>
          <a:lstStyle/>
          <a:p>
            <a:pPr>
              <a:defRPr/>
            </a:pPr>
            <a:r>
              <a:rPr lang="sv-SE" sz="2200">
                <a:solidFill>
                  <a:srgbClr val="262626"/>
                </a:solidFill>
                <a:latin typeface="Roboto Light"/>
              </a:rPr>
              <a:t>Diskutera och visualisera ett drömläge för 2035. </a:t>
            </a:r>
            <a:br>
              <a:rPr lang="sv-SE" sz="2200">
                <a:solidFill>
                  <a:srgbClr val="262626"/>
                </a:solidFill>
                <a:latin typeface="Roboto Light"/>
              </a:rPr>
            </a:br>
            <a:r>
              <a:rPr lang="sv-SE" sz="2200">
                <a:solidFill>
                  <a:srgbClr val="262626"/>
                </a:solidFill>
                <a:latin typeface="Roboto Light"/>
              </a:rPr>
              <a:t>Vart vill vi nå</a:t>
            </a:r>
            <a:r>
              <a:rPr kumimoji="0" lang="sv-SE" sz="2200" b="0" i="0" u="none" strike="noStrike" kern="1200" cap="none" spc="0" normalizeH="0" baseline="0" noProof="0">
                <a:ln>
                  <a:noFill/>
                </a:ln>
                <a:solidFill>
                  <a:srgbClr val="262626"/>
                </a:solidFill>
                <a:effectLst/>
                <a:uLnTx/>
                <a:uFillTx/>
                <a:latin typeface="Roboto Light"/>
                <a:ea typeface="+mn-ea"/>
                <a:cs typeface="+mn-cs"/>
              </a:rPr>
              <a:t>?</a:t>
            </a:r>
            <a:r>
              <a:rPr lang="sv-SE" sz="2200">
                <a:solidFill>
                  <a:srgbClr val="262626"/>
                </a:solidFill>
                <a:latin typeface="Roboto Light"/>
              </a:rPr>
              <a:t> Vad skulle få er att känna WOW??</a:t>
            </a:r>
            <a:br>
              <a:rPr kumimoji="0" lang="sv-SE" sz="2400" b="0" i="0" u="none" strike="noStrike" kern="1200" cap="none" spc="0" normalizeH="0" baseline="0" noProof="0">
                <a:ln>
                  <a:noFill/>
                </a:ln>
                <a:solidFill>
                  <a:srgbClr val="262626"/>
                </a:solidFill>
                <a:effectLst/>
                <a:uLnTx/>
                <a:uFillTx/>
                <a:latin typeface="Roboto Light"/>
                <a:ea typeface="+mn-ea"/>
                <a:cs typeface="+mn-cs"/>
              </a:rPr>
            </a:br>
            <a:endParaRPr lang="sv-SE" sz="1200" b="0" i="0" u="none" strike="noStrike" kern="1200" cap="none" spc="0" normalizeH="0" baseline="0" noProof="0">
              <a:ln>
                <a:noFill/>
              </a:ln>
              <a:solidFill>
                <a:srgbClr val="262626"/>
              </a:solidFill>
              <a:effectLst/>
              <a:uLnTx/>
              <a:uFillTx/>
              <a:latin typeface="Roboto Light"/>
              <a:ea typeface="Roboto Light"/>
              <a:cs typeface="Roboto Light"/>
            </a:endParaRPr>
          </a:p>
        </p:txBody>
      </p:sp>
    </p:spTree>
    <p:extLst>
      <p:ext uri="{BB962C8B-B14F-4D97-AF65-F5344CB8AC3E}">
        <p14:creationId xmlns:p14="http://schemas.microsoft.com/office/powerpoint/2010/main" val="369680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D2B886-A8C0-7411-4509-0079F1DA674B}"/>
              </a:ext>
            </a:extLst>
          </p:cNvPr>
          <p:cNvSpPr>
            <a:spLocks noGrp="1"/>
          </p:cNvSpPr>
          <p:nvPr>
            <p:ph type="title"/>
          </p:nvPr>
        </p:nvSpPr>
        <p:spPr/>
        <p:txBody>
          <a:bodyPr/>
          <a:lstStyle/>
          <a:p>
            <a:r>
              <a:rPr lang="sv-SE"/>
              <a:t>HOW</a:t>
            </a:r>
          </a:p>
        </p:txBody>
      </p:sp>
      <p:sp>
        <p:nvSpPr>
          <p:cNvPr id="9" name="Platshållare för bildnummer 8">
            <a:extLst>
              <a:ext uri="{FF2B5EF4-FFF2-40B4-BE49-F238E27FC236}">
                <a16:creationId xmlns:a16="http://schemas.microsoft.com/office/drawing/2014/main" id="{FCB28E63-1E60-59D4-24CB-44EBA814A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
        <p:nvSpPr>
          <p:cNvPr id="17" name="textruta 16">
            <a:extLst>
              <a:ext uri="{FF2B5EF4-FFF2-40B4-BE49-F238E27FC236}">
                <a16:creationId xmlns:a16="http://schemas.microsoft.com/office/drawing/2014/main" id="{D1301218-8CB7-5979-78F2-09501691576F}"/>
              </a:ext>
            </a:extLst>
          </p:cNvPr>
          <p:cNvSpPr txBox="1"/>
          <p:nvPr/>
        </p:nvSpPr>
        <p:spPr>
          <a:xfrm>
            <a:off x="640080" y="1674553"/>
            <a:ext cx="7128344"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200"/>
              <a:t>Vad kan vi göra redan idag, för att nå WOW-läget? </a:t>
            </a:r>
            <a:br>
              <a:rPr lang="sv-SE" sz="2200"/>
            </a:br>
            <a:r>
              <a:rPr lang="sv-SE" sz="2200"/>
              <a:t>Skriv idéer! </a:t>
            </a:r>
            <a:br>
              <a:rPr lang="sv-SE" sz="2200"/>
            </a:br>
            <a:endParaRPr kumimoji="0" lang="sv-SE" b="0" i="0" u="none" strike="noStrike" kern="1200" cap="none" spc="0" normalizeH="0" baseline="0" noProof="0">
              <a:ln>
                <a:noFill/>
              </a:ln>
              <a:solidFill>
                <a:srgbClr val="262626"/>
              </a:solidFill>
              <a:effectLst/>
              <a:uLnTx/>
              <a:uFillTx/>
              <a:latin typeface="Roboto Light"/>
              <a:ea typeface="+mn-ea"/>
              <a:cs typeface="+mn-cs"/>
            </a:endParaRPr>
          </a:p>
        </p:txBody>
      </p:sp>
      <p:sp>
        <p:nvSpPr>
          <p:cNvPr id="2" name="Rektangel 1">
            <a:extLst>
              <a:ext uri="{FF2B5EF4-FFF2-40B4-BE49-F238E27FC236}">
                <a16:creationId xmlns:a16="http://schemas.microsoft.com/office/drawing/2014/main" id="{74F9DF70-66A8-D0AD-67FE-F1FE5279321C}"/>
              </a:ext>
            </a:extLst>
          </p:cNvPr>
          <p:cNvSpPr/>
          <p:nvPr/>
        </p:nvSpPr>
        <p:spPr>
          <a:xfrm>
            <a:off x="719138" y="2653259"/>
            <a:ext cx="7780806" cy="353656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highlight>
                <a:srgbClr val="FFFF00"/>
              </a:highlight>
              <a:uLnTx/>
              <a:uFillTx/>
              <a:latin typeface="Roboto Light"/>
              <a:ea typeface="+mn-ea"/>
              <a:cs typeface="+mn-cs"/>
            </a:endParaRPr>
          </a:p>
        </p:txBody>
      </p:sp>
      <p:sp>
        <p:nvSpPr>
          <p:cNvPr id="6" name="Rektangel 5">
            <a:extLst>
              <a:ext uri="{FF2B5EF4-FFF2-40B4-BE49-F238E27FC236}">
                <a16:creationId xmlns:a16="http://schemas.microsoft.com/office/drawing/2014/main" id="{B51C5840-E48D-F424-21C3-396366A05E44}"/>
              </a:ext>
            </a:extLst>
          </p:cNvPr>
          <p:cNvSpPr/>
          <p:nvPr/>
        </p:nvSpPr>
        <p:spPr>
          <a:xfrm rot="5400000">
            <a:off x="7563242" y="2030766"/>
            <a:ext cx="5254788" cy="306333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highlight>
                <a:srgbClr val="FFFF00"/>
              </a:highlight>
              <a:uLnTx/>
              <a:uFillTx/>
              <a:latin typeface="Roboto Light"/>
              <a:ea typeface="+mn-ea"/>
              <a:cs typeface="+mn-cs"/>
            </a:endParaRPr>
          </a:p>
        </p:txBody>
      </p:sp>
      <p:sp>
        <p:nvSpPr>
          <p:cNvPr id="7" name="textruta 6">
            <a:extLst>
              <a:ext uri="{FF2B5EF4-FFF2-40B4-BE49-F238E27FC236}">
                <a16:creationId xmlns:a16="http://schemas.microsoft.com/office/drawing/2014/main" id="{723BD965-6C3F-A65B-926B-8FF84F532C80}"/>
              </a:ext>
            </a:extLst>
          </p:cNvPr>
          <p:cNvSpPr txBox="1"/>
          <p:nvPr/>
        </p:nvSpPr>
        <p:spPr>
          <a:xfrm>
            <a:off x="8764416" y="997444"/>
            <a:ext cx="2536467"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a:latin typeface="Roboto" panose="02000000000000000000" pitchFamily="2" charset="0"/>
                <a:ea typeface="Roboto" panose="02000000000000000000" pitchFamily="2" charset="0"/>
                <a:cs typeface="Roboto" panose="02000000000000000000" pitchFamily="2" charset="0"/>
              </a:rPr>
              <a:t>Frågor för att </a:t>
            </a:r>
            <a:br>
              <a:rPr lang="sv-SE" sz="2400">
                <a:latin typeface="Roboto" panose="02000000000000000000" pitchFamily="2" charset="0"/>
                <a:ea typeface="Roboto" panose="02000000000000000000" pitchFamily="2" charset="0"/>
                <a:cs typeface="Roboto" panose="02000000000000000000" pitchFamily="2" charset="0"/>
              </a:rPr>
            </a:br>
            <a:r>
              <a:rPr lang="sv-SE" sz="2400">
                <a:latin typeface="Roboto" panose="02000000000000000000" pitchFamily="2" charset="0"/>
                <a:ea typeface="Roboto" panose="02000000000000000000" pitchFamily="2" charset="0"/>
                <a:cs typeface="Roboto" panose="02000000000000000000" pitchFamily="2" charset="0"/>
              </a:rPr>
              <a:t>trigga idéer:</a:t>
            </a:r>
            <a:br>
              <a:rPr lang="sv-SE" sz="2400"/>
            </a:br>
            <a:br>
              <a:rPr lang="sv-SE" sz="2400"/>
            </a:br>
            <a:r>
              <a:rPr lang="sv-SE" sz="2400"/>
              <a:t>Jämställd representation  </a:t>
            </a:r>
            <a:br>
              <a:rPr lang="sv-SE" sz="2400"/>
            </a:br>
            <a:r>
              <a:rPr lang="sv-SE" sz="1400"/>
              <a:t>Lika makt och inflytande? </a:t>
            </a:r>
            <a:br>
              <a:rPr kumimoji="0" lang="sv-SE" sz="1600" b="0" i="0" u="none" strike="noStrike" kern="1200" cap="none" spc="0" normalizeH="0" baseline="0" noProof="0">
                <a:ln>
                  <a:noFill/>
                </a:ln>
                <a:solidFill>
                  <a:srgbClr val="262626"/>
                </a:solidFill>
                <a:effectLst/>
                <a:uLnTx/>
                <a:uFillTx/>
                <a:latin typeface="Roboto Light"/>
                <a:ea typeface="+mn-ea"/>
                <a:cs typeface="+mn-cs"/>
              </a:rPr>
            </a:br>
            <a:endParaRPr kumimoji="0" lang="sv-SE" sz="1600" b="0" i="0" u="none" strike="noStrike" kern="1200" cap="none" spc="0" normalizeH="0" baseline="0" noProof="0">
              <a:ln>
                <a:noFill/>
              </a:ln>
              <a:solidFill>
                <a:srgbClr val="262626"/>
              </a:solidFill>
              <a:effectLst/>
              <a:uLnTx/>
              <a:uFillTx/>
              <a:latin typeface="Roboto Light"/>
              <a:ea typeface="+mn-ea"/>
              <a:cs typeface="+mn-cs"/>
            </a:endParaRPr>
          </a:p>
        </p:txBody>
      </p:sp>
      <p:sp>
        <p:nvSpPr>
          <p:cNvPr id="10" name="textruta 9">
            <a:extLst>
              <a:ext uri="{FF2B5EF4-FFF2-40B4-BE49-F238E27FC236}">
                <a16:creationId xmlns:a16="http://schemas.microsoft.com/office/drawing/2014/main" id="{145BDB0A-C1C1-F18B-EEB9-7FD7A8DEA353}"/>
              </a:ext>
            </a:extLst>
          </p:cNvPr>
          <p:cNvSpPr txBox="1"/>
          <p:nvPr/>
        </p:nvSpPr>
        <p:spPr>
          <a:xfrm>
            <a:off x="8764416" y="3340684"/>
            <a:ext cx="2957887" cy="1723549"/>
          </a:xfrm>
          <a:prstGeom prst="rect">
            <a:avLst/>
          </a:prstGeom>
          <a:noFill/>
        </p:spPr>
        <p:txBody>
          <a:bodyPr wrap="square">
            <a:spAutoFit/>
          </a:bodyPr>
          <a:lstStyle/>
          <a:p>
            <a:pPr>
              <a:defRPr/>
            </a:pPr>
            <a:r>
              <a:rPr lang="sv-SE" sz="2400"/>
              <a:t>Problemformulering och analyser </a:t>
            </a:r>
            <a:br>
              <a:rPr lang="sv-SE" sz="2400"/>
            </a:br>
            <a:r>
              <a:rPr lang="sv-SE" sz="1400">
                <a:ea typeface="Roboto" panose="02000000000000000000" pitchFamily="2" charset="0"/>
                <a:cs typeface="Roboto" panose="02000000000000000000" pitchFamily="2" charset="0"/>
              </a:rPr>
              <a:t>Vilka människor berörs? Analyser för att förstå diskriminerande normer?</a:t>
            </a:r>
            <a:br>
              <a:rPr kumimoji="0" lang="sv-SE" sz="1600" b="0" i="0" u="none" strike="noStrike" kern="1200" cap="none" spc="0" normalizeH="0" baseline="0" noProof="0">
                <a:ln>
                  <a:noFill/>
                </a:ln>
                <a:solidFill>
                  <a:srgbClr val="262626"/>
                </a:solidFill>
                <a:effectLst/>
                <a:uLnTx/>
                <a:uFillTx/>
                <a:latin typeface="Roboto Light"/>
                <a:ea typeface="+mn-ea"/>
                <a:cs typeface="+mn-cs"/>
              </a:rPr>
            </a:br>
            <a:endParaRPr kumimoji="0" lang="sv-SE" sz="1600" b="0" i="0" u="none" strike="noStrike" kern="1200" cap="none" spc="0" normalizeH="0" baseline="0" noProof="0">
              <a:ln>
                <a:noFill/>
              </a:ln>
              <a:solidFill>
                <a:srgbClr val="262626"/>
              </a:solidFill>
              <a:effectLst/>
              <a:uLnTx/>
              <a:uFillTx/>
              <a:latin typeface="Roboto Light"/>
              <a:ea typeface="+mn-ea"/>
              <a:cs typeface="+mn-cs"/>
            </a:endParaRPr>
          </a:p>
        </p:txBody>
      </p:sp>
      <p:sp>
        <p:nvSpPr>
          <p:cNvPr id="11" name="textruta 10">
            <a:extLst>
              <a:ext uri="{FF2B5EF4-FFF2-40B4-BE49-F238E27FC236}">
                <a16:creationId xmlns:a16="http://schemas.microsoft.com/office/drawing/2014/main" id="{B8EE141B-A356-4EDA-FB8C-C6FA6137A88E}"/>
              </a:ext>
            </a:extLst>
          </p:cNvPr>
          <p:cNvSpPr txBox="1"/>
          <p:nvPr/>
        </p:nvSpPr>
        <p:spPr>
          <a:xfrm>
            <a:off x="8764416" y="4912397"/>
            <a:ext cx="6719393" cy="1169551"/>
          </a:xfrm>
          <a:prstGeom prst="rect">
            <a:avLst/>
          </a:prstGeom>
          <a:noFill/>
        </p:spPr>
        <p:txBody>
          <a:bodyPr wrap="square">
            <a:spAutoFit/>
          </a:bodyPr>
          <a:lstStyle/>
          <a:p>
            <a:pPr>
              <a:defRPr/>
            </a:pPr>
            <a:r>
              <a:rPr lang="sv-SE" sz="2400"/>
              <a:t>Genomförande</a:t>
            </a:r>
            <a:br>
              <a:rPr lang="sv-SE" sz="2400"/>
            </a:br>
            <a:r>
              <a:rPr lang="sv-SE" sz="1400">
                <a:ea typeface="Roboto" panose="02000000000000000000" pitchFamily="2" charset="0"/>
                <a:cs typeface="Roboto" panose="02000000000000000000" pitchFamily="2" charset="0"/>
              </a:rPr>
              <a:t>Hur integrera breddad målgrupp?</a:t>
            </a:r>
            <a:br>
              <a:rPr lang="sv-SE" sz="1400">
                <a:ea typeface="Roboto" panose="02000000000000000000" pitchFamily="2" charset="0"/>
                <a:cs typeface="Roboto" panose="02000000000000000000" pitchFamily="2" charset="0"/>
              </a:rPr>
            </a:br>
            <a:r>
              <a:rPr lang="sv-SE" sz="1400">
                <a:ea typeface="Roboto" panose="02000000000000000000" pitchFamily="2" charset="0"/>
                <a:cs typeface="Roboto" panose="02000000000000000000" pitchFamily="2" charset="0"/>
              </a:rPr>
              <a:t>Hur agera på analysen?</a:t>
            </a:r>
            <a:br>
              <a:rPr kumimoji="0" lang="sv-SE" sz="1600" b="0" i="0" u="none" strike="noStrike" kern="1200" cap="none" spc="0" normalizeH="0" baseline="0" noProof="0">
                <a:ln>
                  <a:noFill/>
                </a:ln>
                <a:solidFill>
                  <a:srgbClr val="262626"/>
                </a:solidFill>
                <a:effectLst/>
                <a:uLnTx/>
                <a:uFillTx/>
                <a:latin typeface="Roboto Light"/>
                <a:ea typeface="+mn-ea"/>
                <a:cs typeface="+mn-cs"/>
              </a:rPr>
            </a:br>
            <a:endParaRPr kumimoji="0" lang="sv-SE" sz="1600" b="0" i="0" u="none" strike="noStrike" kern="1200" cap="none" spc="0" normalizeH="0" baseline="0" noProof="0">
              <a:ln>
                <a:noFill/>
              </a:ln>
              <a:solidFill>
                <a:srgbClr val="262626"/>
              </a:solidFill>
              <a:effectLst/>
              <a:uLnTx/>
              <a:uFillTx/>
              <a:latin typeface="Roboto Light"/>
              <a:ea typeface="+mn-ea"/>
              <a:cs typeface="+mn-cs"/>
            </a:endParaRPr>
          </a:p>
        </p:txBody>
      </p:sp>
    </p:spTree>
    <p:extLst>
      <p:ext uri="{BB962C8B-B14F-4D97-AF65-F5344CB8AC3E}">
        <p14:creationId xmlns:p14="http://schemas.microsoft.com/office/powerpoint/2010/main" val="309753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tbubbla: rektangel 3">
            <a:extLst>
              <a:ext uri="{FF2B5EF4-FFF2-40B4-BE49-F238E27FC236}">
                <a16:creationId xmlns:a16="http://schemas.microsoft.com/office/drawing/2014/main" id="{7227479B-CD95-4507-302F-8D28FD1EC4C3}"/>
              </a:ext>
            </a:extLst>
          </p:cNvPr>
          <p:cNvSpPr/>
          <p:nvPr/>
        </p:nvSpPr>
        <p:spPr>
          <a:xfrm>
            <a:off x="750498" y="1940943"/>
            <a:ext cx="3260785" cy="2355012"/>
          </a:xfrm>
          <a:prstGeom prst="wedgeRectCallout">
            <a:avLst>
              <a:gd name="adj1" fmla="val -29828"/>
              <a:gd name="adj2" fmla="val 76786"/>
            </a:avLst>
          </a:prstGeom>
          <a:noFill/>
          <a:ln>
            <a:solidFill>
              <a:srgbClr val="FF9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a:t>Hur va det här? Kom ni till HOW?</a:t>
            </a:r>
          </a:p>
        </p:txBody>
      </p:sp>
      <p:sp>
        <p:nvSpPr>
          <p:cNvPr id="5" name="Pratbubbla: rektangel 4">
            <a:extLst>
              <a:ext uri="{FF2B5EF4-FFF2-40B4-BE49-F238E27FC236}">
                <a16:creationId xmlns:a16="http://schemas.microsoft.com/office/drawing/2014/main" id="{9604CA3B-B21A-1664-5A06-69A1E95C4037}"/>
              </a:ext>
            </a:extLst>
          </p:cNvPr>
          <p:cNvSpPr/>
          <p:nvPr/>
        </p:nvSpPr>
        <p:spPr>
          <a:xfrm>
            <a:off x="4758906" y="1940943"/>
            <a:ext cx="3260785" cy="2355012"/>
          </a:xfrm>
          <a:prstGeom prst="wedgeRectCallout">
            <a:avLst>
              <a:gd name="adj1" fmla="val -3637"/>
              <a:gd name="adj2" fmla="val 73123"/>
            </a:avLst>
          </a:prstGeom>
          <a:noFill/>
          <a:ln>
            <a:solidFill>
              <a:srgbClr val="FF9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Nya insikter? Idéer?</a:t>
            </a:r>
          </a:p>
        </p:txBody>
      </p:sp>
      <p:sp>
        <p:nvSpPr>
          <p:cNvPr id="6" name="Pratbubbla: rektangel 5">
            <a:extLst>
              <a:ext uri="{FF2B5EF4-FFF2-40B4-BE49-F238E27FC236}">
                <a16:creationId xmlns:a16="http://schemas.microsoft.com/office/drawing/2014/main" id="{735F31F8-DDCB-BF38-3E17-D5AA39D2D263}"/>
              </a:ext>
            </a:extLst>
          </p:cNvPr>
          <p:cNvSpPr/>
          <p:nvPr/>
        </p:nvSpPr>
        <p:spPr>
          <a:xfrm>
            <a:off x="8517148" y="1940943"/>
            <a:ext cx="3260785" cy="2355012"/>
          </a:xfrm>
          <a:prstGeom prst="wedgeRectCallout">
            <a:avLst>
              <a:gd name="adj1" fmla="val -33002"/>
              <a:gd name="adj2" fmla="val 89240"/>
            </a:avLst>
          </a:prstGeom>
          <a:noFill/>
          <a:ln>
            <a:solidFill>
              <a:srgbClr val="FF9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a:t>Vad gör ni imorgon?</a:t>
            </a:r>
          </a:p>
          <a:p>
            <a:pPr algn="ctr"/>
            <a:endParaRPr lang="sv-SE"/>
          </a:p>
        </p:txBody>
      </p:sp>
    </p:spTree>
    <p:extLst>
      <p:ext uri="{BB962C8B-B14F-4D97-AF65-F5344CB8AC3E}">
        <p14:creationId xmlns:p14="http://schemas.microsoft.com/office/powerpoint/2010/main" val="3811344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3B2481A-14D4-B020-DC2C-63B02F110742}"/>
              </a:ext>
            </a:extLst>
          </p:cNvPr>
          <p:cNvPicPr>
            <a:picLocks noChangeAspect="1"/>
          </p:cNvPicPr>
          <p:nvPr/>
        </p:nvPicPr>
        <p:blipFill>
          <a:blip r:embed="rId3"/>
          <a:stretch>
            <a:fillRect/>
          </a:stretch>
        </p:blipFill>
        <p:spPr>
          <a:xfrm>
            <a:off x="383059" y="305388"/>
            <a:ext cx="6721390" cy="5032729"/>
          </a:xfrm>
          <a:prstGeom prst="rect">
            <a:avLst/>
          </a:prstGeom>
        </p:spPr>
      </p:pic>
      <p:pic>
        <p:nvPicPr>
          <p:cNvPr id="3" name="Bildobjekt 2">
            <a:extLst>
              <a:ext uri="{FF2B5EF4-FFF2-40B4-BE49-F238E27FC236}">
                <a16:creationId xmlns:a16="http://schemas.microsoft.com/office/drawing/2014/main" id="{03D53FF1-DBD0-5104-3B55-F830BA3DA4B9}"/>
              </a:ext>
            </a:extLst>
          </p:cNvPr>
          <p:cNvPicPr>
            <a:picLocks noChangeAspect="1"/>
          </p:cNvPicPr>
          <p:nvPr/>
        </p:nvPicPr>
        <p:blipFill>
          <a:blip r:embed="rId4"/>
          <a:stretch>
            <a:fillRect/>
          </a:stretch>
        </p:blipFill>
        <p:spPr>
          <a:xfrm>
            <a:off x="5955959" y="3333323"/>
            <a:ext cx="3894920" cy="3326969"/>
          </a:xfrm>
          <a:prstGeom prst="rect">
            <a:avLst/>
          </a:prstGeom>
        </p:spPr>
      </p:pic>
      <p:pic>
        <p:nvPicPr>
          <p:cNvPr id="7" name="Bildobjekt 6">
            <a:extLst>
              <a:ext uri="{FF2B5EF4-FFF2-40B4-BE49-F238E27FC236}">
                <a16:creationId xmlns:a16="http://schemas.microsoft.com/office/drawing/2014/main" id="{95274A5F-45F2-DF9A-53FE-F797677E4763}"/>
              </a:ext>
            </a:extLst>
          </p:cNvPr>
          <p:cNvPicPr>
            <a:picLocks noChangeAspect="1"/>
          </p:cNvPicPr>
          <p:nvPr/>
        </p:nvPicPr>
        <p:blipFill>
          <a:blip r:embed="rId5"/>
          <a:stretch>
            <a:fillRect/>
          </a:stretch>
        </p:blipFill>
        <p:spPr>
          <a:xfrm>
            <a:off x="6774648" y="102031"/>
            <a:ext cx="5206242" cy="3326969"/>
          </a:xfrm>
          <a:prstGeom prst="rect">
            <a:avLst/>
          </a:prstGeom>
        </p:spPr>
      </p:pic>
      <p:sp>
        <p:nvSpPr>
          <p:cNvPr id="8" name="Rubrik 1">
            <a:extLst>
              <a:ext uri="{FF2B5EF4-FFF2-40B4-BE49-F238E27FC236}">
                <a16:creationId xmlns:a16="http://schemas.microsoft.com/office/drawing/2014/main" id="{BE425B0A-FC75-D15A-16F2-207FAE737278}"/>
              </a:ext>
            </a:extLst>
          </p:cNvPr>
          <p:cNvSpPr txBox="1">
            <a:spLocks/>
          </p:cNvSpPr>
          <p:nvPr/>
        </p:nvSpPr>
        <p:spPr>
          <a:xfrm>
            <a:off x="383059" y="5839609"/>
            <a:ext cx="10728325" cy="495718"/>
          </a:xfrm>
          <a:prstGeom prst="rect">
            <a:avLst/>
          </a:prstGeom>
        </p:spPr>
        <p:txBody>
          <a:bodyPr vert="horz" lIns="0" tIns="0" rIns="0" bIns="0" rtlCol="0" anchor="t" anchorCtr="0">
            <a:normAutofit/>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r>
              <a:rPr lang="sv-SE" sz="3200">
                <a:solidFill>
                  <a:srgbClr val="FF9027"/>
                </a:solidFill>
              </a:rPr>
              <a:t>Stöd finns på vår </a:t>
            </a:r>
            <a:r>
              <a:rPr lang="sv-SE" sz="3200" err="1">
                <a:solidFill>
                  <a:srgbClr val="FF9027"/>
                </a:solidFill>
              </a:rPr>
              <a:t>microsite</a:t>
            </a:r>
            <a:r>
              <a:rPr lang="sv-SE" sz="3200">
                <a:solidFill>
                  <a:srgbClr val="FF9027"/>
                </a:solidFill>
              </a:rPr>
              <a:t>!</a:t>
            </a:r>
            <a:endParaRPr lang="sv-SE" sz="3200" i="1">
              <a:solidFill>
                <a:srgbClr val="FF9027"/>
              </a:solidFill>
              <a:latin typeface="+mn-lt"/>
            </a:endParaRPr>
          </a:p>
        </p:txBody>
      </p:sp>
    </p:spTree>
    <p:extLst>
      <p:ext uri="{BB962C8B-B14F-4D97-AF65-F5344CB8AC3E}">
        <p14:creationId xmlns:p14="http://schemas.microsoft.com/office/powerpoint/2010/main" val="104397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993C88-B22F-5C75-2B4B-23B81BBE71AC}"/>
              </a:ext>
            </a:extLst>
          </p:cNvPr>
          <p:cNvSpPr>
            <a:spLocks noGrp="1"/>
          </p:cNvSpPr>
          <p:nvPr>
            <p:ph type="title"/>
          </p:nvPr>
        </p:nvSpPr>
        <p:spPr>
          <a:xfrm>
            <a:off x="719138" y="322562"/>
            <a:ext cx="5894388" cy="706193"/>
          </a:xfrm>
        </p:spPr>
        <p:txBody>
          <a:bodyPr/>
          <a:lstStyle/>
          <a:p>
            <a:r>
              <a:rPr lang="sv-SE">
                <a:solidFill>
                  <a:srgbClr val="FF9027"/>
                </a:solidFill>
              </a:rPr>
              <a:t>Tips på vidare läsning</a:t>
            </a:r>
          </a:p>
        </p:txBody>
      </p:sp>
      <p:sp>
        <p:nvSpPr>
          <p:cNvPr id="3" name="Platshållare för innehåll 2">
            <a:extLst>
              <a:ext uri="{FF2B5EF4-FFF2-40B4-BE49-F238E27FC236}">
                <a16:creationId xmlns:a16="http://schemas.microsoft.com/office/drawing/2014/main" id="{637AF7AB-1DD1-5D44-819D-F8FC0CB81185}"/>
              </a:ext>
            </a:extLst>
          </p:cNvPr>
          <p:cNvSpPr>
            <a:spLocks noGrp="1"/>
          </p:cNvSpPr>
          <p:nvPr>
            <p:ph idx="1"/>
          </p:nvPr>
        </p:nvSpPr>
        <p:spPr>
          <a:xfrm>
            <a:off x="719138" y="1397479"/>
            <a:ext cx="5376862" cy="4525483"/>
          </a:xfrm>
        </p:spPr>
        <p:txBody>
          <a:bodyPr/>
          <a:lstStyle/>
          <a:p>
            <a:pPr marL="0" indent="0">
              <a:buNone/>
            </a:pPr>
            <a:r>
              <a:rPr lang="sv-SE" sz="1400">
                <a:solidFill>
                  <a:srgbClr val="9D5DB7"/>
                </a:solidFill>
                <a:hlinkClick r:id="rId3">
                  <a:extLst>
                    <a:ext uri="{A12FA001-AC4F-418D-AE19-62706E023703}">
                      <ahyp:hlinkClr xmlns:ahyp="http://schemas.microsoft.com/office/drawing/2018/hyperlinkcolor" val="tx"/>
                    </a:ext>
                  </a:extLst>
                </a:hlinkClick>
              </a:rPr>
              <a:t>Rapport om jämställdhet och transportsystemet | Vinnova</a:t>
            </a:r>
            <a:endParaRPr lang="en-US" sz="1400">
              <a:solidFill>
                <a:srgbClr val="9D5DB7"/>
              </a:solidFill>
              <a:hlinkClick r:id="" action="ppaction://noaction">
                <a:extLst>
                  <a:ext uri="{A12FA001-AC4F-418D-AE19-62706E023703}">
                    <ahyp:hlinkClr xmlns:ahyp="http://schemas.microsoft.com/office/drawing/2018/hyperlinkcolor" val="tx"/>
                  </a:ext>
                </a:extLst>
              </a:hlinkClick>
            </a:endParaRPr>
          </a:p>
          <a:p>
            <a:pPr marL="0" indent="0">
              <a:buNone/>
            </a:pPr>
            <a:r>
              <a:rPr lang="sv-SE" sz="1400">
                <a:solidFill>
                  <a:srgbClr val="9D5DB7"/>
                </a:solidFill>
                <a:hlinkClick r:id="rId4">
                  <a:extLst>
                    <a:ext uri="{A12FA001-AC4F-418D-AE19-62706E023703}">
                      <ahyp:hlinkClr xmlns:ahyp="http://schemas.microsoft.com/office/drawing/2018/hyperlinkcolor" val="tx"/>
                    </a:ext>
                  </a:extLst>
                </a:hlinkClick>
              </a:rPr>
              <a:t>Lastbilar för alla: Utveckling av norm-kritisk innovation på Volvo | Vinnova</a:t>
            </a:r>
            <a:endParaRPr lang="en-US" sz="1400">
              <a:solidFill>
                <a:srgbClr val="9D5DB7"/>
              </a:solidFill>
              <a:hlinkClick r:id="" action="ppaction://noaction">
                <a:extLst>
                  <a:ext uri="{A12FA001-AC4F-418D-AE19-62706E023703}">
                    <ahyp:hlinkClr xmlns:ahyp="http://schemas.microsoft.com/office/drawing/2018/hyperlinkcolor" val="tx"/>
                  </a:ext>
                </a:extLst>
              </a:hlinkClick>
            </a:endParaRPr>
          </a:p>
          <a:p>
            <a:pPr marL="0" indent="0">
              <a:buNone/>
            </a:pPr>
            <a:r>
              <a:rPr lang="sv-SE" sz="1400">
                <a:solidFill>
                  <a:srgbClr val="9D5DB7"/>
                </a:solidFill>
                <a:hlinkClick r:id="rId5">
                  <a:extLst>
                    <a:ext uri="{A12FA001-AC4F-418D-AE19-62706E023703}">
                      <ahyp:hlinkClr xmlns:ahyp="http://schemas.microsoft.com/office/drawing/2018/hyperlinkcolor" val="tx"/>
                    </a:ext>
                  </a:extLst>
                </a:hlinkClick>
              </a:rPr>
              <a:t>Växla upp: Implementering av en modell för mångfald och inkludering - Stockholms universitet</a:t>
            </a:r>
            <a:endParaRPr lang="sv-SE" sz="1400">
              <a:solidFill>
                <a:srgbClr val="9D5DB7"/>
              </a:solidFill>
            </a:endParaRPr>
          </a:p>
          <a:p>
            <a:pPr marL="0" indent="0">
              <a:buNone/>
            </a:pPr>
            <a:r>
              <a:rPr lang="sv-SE" sz="1400">
                <a:solidFill>
                  <a:srgbClr val="9D5DB7"/>
                </a:solidFill>
                <a:hlinkClick r:id="rId6">
                  <a:extLst>
                    <a:ext uri="{A12FA001-AC4F-418D-AE19-62706E023703}">
                      <ahyp:hlinkClr xmlns:ahyp="http://schemas.microsoft.com/office/drawing/2018/hyperlinkcolor" val="tx"/>
                    </a:ext>
                  </a:extLst>
                </a:hlinkClick>
              </a:rPr>
              <a:t>Hem (jamstalldtransport.se)</a:t>
            </a:r>
            <a:endParaRPr lang="en-US" sz="1400">
              <a:solidFill>
                <a:srgbClr val="9D5DB7"/>
              </a:solidFill>
              <a:hlinkClick r:id="" action="ppaction://noaction">
                <a:extLst>
                  <a:ext uri="{A12FA001-AC4F-418D-AE19-62706E023703}">
                    <ahyp:hlinkClr xmlns:ahyp="http://schemas.microsoft.com/office/drawing/2018/hyperlinkcolor" val="tx"/>
                  </a:ext>
                </a:extLst>
              </a:hlinkClick>
            </a:endParaRPr>
          </a:p>
          <a:p>
            <a:pPr marL="0" indent="0">
              <a:buNone/>
            </a:pPr>
            <a:r>
              <a:rPr lang="en-US" sz="1400">
                <a:solidFill>
                  <a:srgbClr val="9D5DB7"/>
                </a:solidFill>
                <a:hlinkClick r:id="" action="ppaction://noaction">
                  <a:extLst>
                    <a:ext uri="{A12FA001-AC4F-418D-AE19-62706E023703}">
                      <ahyp:hlinkClr xmlns:ahyp="http://schemas.microsoft.com/office/drawing/2018/hyperlinkcolor" val="tx"/>
                    </a:ext>
                  </a:extLst>
                </a:hlinkClick>
              </a:rPr>
              <a:t>Gender Equality Toolkit in Transport - GET IT (the-get-it.com)</a:t>
            </a:r>
            <a:endParaRPr lang="en-US" sz="1400">
              <a:solidFill>
                <a:srgbClr val="9D5DB7"/>
              </a:solidFill>
            </a:endParaRPr>
          </a:p>
          <a:p>
            <a:pPr marL="0" indent="0">
              <a:buNone/>
            </a:pPr>
            <a:r>
              <a:rPr lang="sv-SE" sz="1400" err="1">
                <a:solidFill>
                  <a:srgbClr val="9D5DB7"/>
                </a:solidFill>
                <a:hlinkClick r:id="rId7">
                  <a:extLst>
                    <a:ext uri="{A12FA001-AC4F-418D-AE19-62706E023703}">
                      <ahyp:hlinkClr xmlns:ahyp="http://schemas.microsoft.com/office/drawing/2018/hyperlinkcolor" val="tx"/>
                    </a:ext>
                  </a:extLst>
                </a:hlinkClick>
              </a:rPr>
              <a:t>Publications</a:t>
            </a:r>
            <a:r>
              <a:rPr lang="sv-SE" sz="1400">
                <a:solidFill>
                  <a:srgbClr val="9D5DB7"/>
                </a:solidFill>
                <a:hlinkClick r:id="rId7">
                  <a:extLst>
                    <a:ext uri="{A12FA001-AC4F-418D-AE19-62706E023703}">
                      <ahyp:hlinkClr xmlns:ahyp="http://schemas.microsoft.com/office/drawing/2018/hyperlinkcolor" val="tx"/>
                    </a:ext>
                  </a:extLst>
                </a:hlinkClick>
              </a:rPr>
              <a:t> – </a:t>
            </a:r>
            <a:r>
              <a:rPr lang="sv-SE" sz="1400" err="1">
                <a:solidFill>
                  <a:srgbClr val="9D5DB7"/>
                </a:solidFill>
                <a:hlinkClick r:id="rId7">
                  <a:extLst>
                    <a:ext uri="{A12FA001-AC4F-418D-AE19-62706E023703}">
                      <ahyp:hlinkClr xmlns:ahyp="http://schemas.microsoft.com/office/drawing/2018/hyperlinkcolor" val="tx"/>
                    </a:ext>
                  </a:extLst>
                </a:hlinkClick>
              </a:rPr>
              <a:t>WomenMobilizeWomen</a:t>
            </a:r>
            <a:endParaRPr lang="sv-SE" sz="1400">
              <a:solidFill>
                <a:srgbClr val="9D5DB7"/>
              </a:solidFill>
            </a:endParaRPr>
          </a:p>
          <a:p>
            <a:pPr marL="0" indent="0" algn="l">
              <a:buNone/>
            </a:pPr>
            <a:endParaRPr lang="sv-SE" sz="1400">
              <a:solidFill>
                <a:srgbClr val="9D5DB7"/>
              </a:solidFill>
            </a:endParaRPr>
          </a:p>
          <a:p>
            <a:pPr marL="0" indent="0">
              <a:buNone/>
            </a:pPr>
            <a:endParaRPr lang="sv-SE" sz="1100" i="1">
              <a:solidFill>
                <a:srgbClr val="9D5DB7"/>
              </a:solidFill>
            </a:endParaRPr>
          </a:p>
        </p:txBody>
      </p:sp>
      <p:sp>
        <p:nvSpPr>
          <p:cNvPr id="6" name="Platshållare för bildnummer 5">
            <a:extLst>
              <a:ext uri="{FF2B5EF4-FFF2-40B4-BE49-F238E27FC236}">
                <a16:creationId xmlns:a16="http://schemas.microsoft.com/office/drawing/2014/main" id="{8E7906C9-4989-97FB-D521-189CCF5787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pic>
        <p:nvPicPr>
          <p:cNvPr id="1026" name="Picture 2">
            <a:extLst>
              <a:ext uri="{FF2B5EF4-FFF2-40B4-BE49-F238E27FC236}">
                <a16:creationId xmlns:a16="http://schemas.microsoft.com/office/drawing/2014/main" id="{1E11A836-DE32-7B88-5D09-631AEA5066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8555" y="-1587"/>
            <a:ext cx="52134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08A22E-44B6-C631-237D-F37D7CFA48E1}"/>
              </a:ext>
            </a:extLst>
          </p:cNvPr>
          <p:cNvSpPr>
            <a:spLocks noGrp="1"/>
          </p:cNvSpPr>
          <p:nvPr>
            <p:ph type="title"/>
          </p:nvPr>
        </p:nvSpPr>
        <p:spPr/>
        <p:txBody>
          <a:bodyPr/>
          <a:lstStyle/>
          <a:p>
            <a:r>
              <a:rPr lang="sv-SE"/>
              <a:t>TACK!</a:t>
            </a:r>
          </a:p>
        </p:txBody>
      </p:sp>
      <p:sp>
        <p:nvSpPr>
          <p:cNvPr id="3" name="Platshållare för sidfot 2">
            <a:extLst>
              <a:ext uri="{FF2B5EF4-FFF2-40B4-BE49-F238E27FC236}">
                <a16:creationId xmlns:a16="http://schemas.microsoft.com/office/drawing/2014/main" id="{5B654B8E-91FA-EA40-F115-66F625E711D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all" spc="30" normalizeH="0" baseline="0" noProof="0">
                <a:ln>
                  <a:noFill/>
                </a:ln>
                <a:solidFill>
                  <a:srgbClr val="A6A6A6">
                    <a:alpha val="0"/>
                  </a:srgbClr>
                </a:solidFill>
                <a:effectLst/>
                <a:uLnTx/>
                <a:uFillTx/>
                <a:latin typeface="Roboto Light"/>
                <a:ea typeface="+mn-ea"/>
                <a:cs typeface="+mn-cs"/>
              </a:rPr>
              <a:t>Sidfot</a:t>
            </a:r>
          </a:p>
        </p:txBody>
      </p:sp>
      <p:sp>
        <p:nvSpPr>
          <p:cNvPr id="4" name="Platshållare för bildnummer 3">
            <a:extLst>
              <a:ext uri="{FF2B5EF4-FFF2-40B4-BE49-F238E27FC236}">
                <a16:creationId xmlns:a16="http://schemas.microsoft.com/office/drawing/2014/main" id="{476F8162-D0AE-1977-25E5-BBE2B35415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alpha val="0"/>
                  </a:srgbClr>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000" b="0" i="0" u="none" strike="noStrike" kern="1200" cap="none" spc="0" normalizeH="0" baseline="0" noProof="0">
              <a:ln>
                <a:noFill/>
              </a:ln>
              <a:solidFill>
                <a:srgbClr val="A6A6A6">
                  <a:alpha val="0"/>
                </a:srgbClr>
              </a:solidFill>
              <a:effectLst/>
              <a:uLnTx/>
              <a:uFillTx/>
              <a:latin typeface="Roboto Light"/>
              <a:ea typeface="+mn-ea"/>
              <a:cs typeface="+mn-cs"/>
            </a:endParaRPr>
          </a:p>
        </p:txBody>
      </p:sp>
      <p:sp>
        <p:nvSpPr>
          <p:cNvPr id="5" name="Underrubrik 2">
            <a:extLst>
              <a:ext uri="{FF2B5EF4-FFF2-40B4-BE49-F238E27FC236}">
                <a16:creationId xmlns:a16="http://schemas.microsoft.com/office/drawing/2014/main" id="{219E6677-9327-AD90-5ADA-8166227FD755}"/>
              </a:ext>
            </a:extLst>
          </p:cNvPr>
          <p:cNvSpPr txBox="1">
            <a:spLocks/>
          </p:cNvSpPr>
          <p:nvPr/>
        </p:nvSpPr>
        <p:spPr>
          <a:xfrm>
            <a:off x="659579" y="4791075"/>
            <a:ext cx="8027721" cy="1346200"/>
          </a:xfrm>
          <a:prstGeom prst="rect">
            <a:avLst/>
          </a:prstGeom>
        </p:spPr>
        <p:txBody>
          <a:bodyP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marR="0" lvl="0" indent="0" algn="l" defTabSz="914400" rtl="0" eaLnBrk="1" fontAlgn="auto" latinLnBrk="0" hangingPunct="1">
              <a:lnSpc>
                <a:spcPct val="118000"/>
              </a:lnSpc>
              <a:spcBef>
                <a:spcPts val="600"/>
              </a:spcBef>
              <a:spcAft>
                <a:spcPts val="1200"/>
              </a:spcAft>
              <a:buClrTx/>
              <a:buSzTx/>
              <a:buFont typeface="Arial" panose="020B0604020202020204" pitchFamily="34" charset="0"/>
              <a:buNone/>
              <a:tabLst/>
              <a:defRPr/>
            </a:pPr>
            <a:r>
              <a:rPr lang="sv-SE">
                <a:solidFill>
                  <a:srgbClr val="FF9027"/>
                </a:solidFill>
                <a:latin typeface="Roboto Light"/>
              </a:rPr>
              <a:t>moa.persdotter@vinnova.se</a:t>
            </a:r>
          </a:p>
          <a:p>
            <a:pPr marL="0" marR="0" lvl="0" indent="0" algn="l" defTabSz="914400" rtl="0" eaLnBrk="1" fontAlgn="auto" latinLnBrk="0" hangingPunct="1">
              <a:lnSpc>
                <a:spcPct val="118000"/>
              </a:lnSpc>
              <a:spcBef>
                <a:spcPts val="600"/>
              </a:spcBef>
              <a:spcAft>
                <a:spcPts val="1200"/>
              </a:spcAft>
              <a:buClrTx/>
              <a:buSzTx/>
              <a:buFont typeface="Arial" panose="020B0604020202020204" pitchFamily="34" charset="0"/>
              <a:buNone/>
              <a:tabLst/>
              <a:defRPr/>
            </a:pPr>
            <a:r>
              <a:rPr lang="sv-SE">
                <a:solidFill>
                  <a:srgbClr val="FF9027"/>
                </a:solidFill>
                <a:latin typeface="Roboto Light"/>
              </a:rPr>
              <a:t>susanne.fornander@vinnova.se</a:t>
            </a:r>
            <a:endParaRPr kumimoji="0" lang="sv-SE" sz="1700" b="0" i="0" u="none" strike="noStrike" kern="1200" cap="none" spc="0" normalizeH="0" baseline="0" noProof="0">
              <a:ln>
                <a:noFill/>
              </a:ln>
              <a:solidFill>
                <a:srgbClr val="FF9027"/>
              </a:solidFill>
              <a:effectLst/>
              <a:uLnTx/>
              <a:uFillTx/>
              <a:latin typeface="Roboto Light"/>
              <a:ea typeface="+mn-ea"/>
              <a:cs typeface="+mn-cs"/>
            </a:endParaRPr>
          </a:p>
          <a:p>
            <a:pPr marL="0" marR="0" lvl="0" indent="0" algn="l" defTabSz="914400" rtl="0" eaLnBrk="1" fontAlgn="auto" latinLnBrk="0" hangingPunct="1">
              <a:lnSpc>
                <a:spcPct val="118000"/>
              </a:lnSpc>
              <a:spcBef>
                <a:spcPts val="600"/>
              </a:spcBef>
              <a:spcAft>
                <a:spcPts val="1200"/>
              </a:spcAft>
              <a:buClrTx/>
              <a:buSzTx/>
              <a:buFont typeface="Arial" panose="020B0604020202020204" pitchFamily="34" charset="0"/>
              <a:buNone/>
              <a:tabLst/>
              <a:defRPr/>
            </a:pPr>
            <a:endParaRPr kumimoji="0" lang="sv-SE" sz="1700" b="1" i="0" u="none" strike="noStrike" kern="1200" cap="none" spc="0" normalizeH="0" baseline="0" noProof="0">
              <a:ln>
                <a:noFill/>
              </a:ln>
              <a:solidFill>
                <a:srgbClr val="FF9027"/>
              </a:solidFill>
              <a:effectLst/>
              <a:uLnTx/>
              <a:uFillTx/>
              <a:latin typeface="Roboto Light"/>
              <a:ea typeface="+mn-ea"/>
              <a:cs typeface="+mn-cs"/>
            </a:endParaRPr>
          </a:p>
        </p:txBody>
      </p:sp>
    </p:spTree>
    <p:extLst>
      <p:ext uri="{BB962C8B-B14F-4D97-AF65-F5344CB8AC3E}">
        <p14:creationId xmlns:p14="http://schemas.microsoft.com/office/powerpoint/2010/main" val="260825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993C88-B22F-5C75-2B4B-23B81BBE71AC}"/>
              </a:ext>
            </a:extLst>
          </p:cNvPr>
          <p:cNvSpPr>
            <a:spLocks noGrp="1"/>
          </p:cNvSpPr>
          <p:nvPr>
            <p:ph type="title"/>
          </p:nvPr>
        </p:nvSpPr>
        <p:spPr/>
        <p:txBody>
          <a:bodyPr/>
          <a:lstStyle/>
          <a:p>
            <a:r>
              <a:rPr lang="sv-SE">
                <a:solidFill>
                  <a:srgbClr val="FF9027"/>
                </a:solidFill>
              </a:rPr>
              <a:t>Agenda</a:t>
            </a:r>
          </a:p>
        </p:txBody>
      </p:sp>
      <p:sp>
        <p:nvSpPr>
          <p:cNvPr id="3" name="Platshållare för innehåll 2">
            <a:extLst>
              <a:ext uri="{FF2B5EF4-FFF2-40B4-BE49-F238E27FC236}">
                <a16:creationId xmlns:a16="http://schemas.microsoft.com/office/drawing/2014/main" id="{637AF7AB-1DD1-5D44-819D-F8FC0CB81185}"/>
              </a:ext>
            </a:extLst>
          </p:cNvPr>
          <p:cNvSpPr>
            <a:spLocks noGrp="1"/>
          </p:cNvSpPr>
          <p:nvPr>
            <p:ph idx="1"/>
          </p:nvPr>
        </p:nvSpPr>
        <p:spPr>
          <a:xfrm>
            <a:off x="719138" y="2031717"/>
            <a:ext cx="4701459" cy="3450719"/>
          </a:xfrm>
        </p:spPr>
        <p:txBody>
          <a:bodyPr/>
          <a:lstStyle/>
          <a:p>
            <a:pPr marL="0" indent="0">
              <a:buNone/>
            </a:pPr>
            <a:r>
              <a:rPr lang="sv-SE"/>
              <a:t>13:00-13:10 Välkomna och intro</a:t>
            </a:r>
          </a:p>
          <a:p>
            <a:pPr marL="0" indent="0">
              <a:buNone/>
            </a:pPr>
            <a:r>
              <a:rPr lang="sv-SE"/>
              <a:t>13:10-13:20 NOW</a:t>
            </a:r>
          </a:p>
          <a:p>
            <a:pPr marL="0" indent="0">
              <a:buNone/>
            </a:pPr>
            <a:r>
              <a:rPr lang="sv-SE"/>
              <a:t>13:20-13:25 Workshopinstruktioner</a:t>
            </a:r>
          </a:p>
          <a:p>
            <a:pPr marL="0" indent="0">
              <a:buNone/>
            </a:pPr>
            <a:r>
              <a:rPr lang="sv-SE"/>
              <a:t>13:25-13:35 WOW</a:t>
            </a:r>
          </a:p>
          <a:p>
            <a:pPr marL="0" indent="0">
              <a:buNone/>
            </a:pPr>
            <a:r>
              <a:rPr lang="sv-SE"/>
              <a:t>13:35-13:50 HOW</a:t>
            </a:r>
          </a:p>
          <a:p>
            <a:pPr marL="0" indent="0">
              <a:buNone/>
            </a:pPr>
            <a:r>
              <a:rPr lang="sv-SE"/>
              <a:t>13:50-14:00 Avrundning i plenum</a:t>
            </a:r>
          </a:p>
          <a:p>
            <a:endParaRPr lang="sv-SE"/>
          </a:p>
        </p:txBody>
      </p:sp>
      <p:pic>
        <p:nvPicPr>
          <p:cNvPr id="8" name="Platshållare för bild 7" descr="En bild som visar utomhus, väg, växt, gräs&#10;&#10;Automatiskt genererad beskrivning">
            <a:extLst>
              <a:ext uri="{FF2B5EF4-FFF2-40B4-BE49-F238E27FC236}">
                <a16:creationId xmlns:a16="http://schemas.microsoft.com/office/drawing/2014/main" id="{811625A0-6455-EDC1-0D77-24FE04F16F8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84" r="784"/>
          <a:stretch>
            <a:fillRect/>
          </a:stretch>
        </p:blipFill>
        <p:spPr/>
      </p:pic>
      <p:sp>
        <p:nvSpPr>
          <p:cNvPr id="6" name="Platshållare för bildnummer 5">
            <a:extLst>
              <a:ext uri="{FF2B5EF4-FFF2-40B4-BE49-F238E27FC236}">
                <a16:creationId xmlns:a16="http://schemas.microsoft.com/office/drawing/2014/main" id="{8E7906C9-4989-97FB-D521-189CCF5787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Tree>
    <p:extLst>
      <p:ext uri="{BB962C8B-B14F-4D97-AF65-F5344CB8AC3E}">
        <p14:creationId xmlns:p14="http://schemas.microsoft.com/office/powerpoint/2010/main" val="200219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descr="En bild som visar text, person&#10;&#10;Automatiskt genererad beskrivning">
            <a:extLst>
              <a:ext uri="{FF2B5EF4-FFF2-40B4-BE49-F238E27FC236}">
                <a16:creationId xmlns:a16="http://schemas.microsoft.com/office/drawing/2014/main" id="{3EB01114-93BC-9AE0-7862-4EA081ABC7FD}"/>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3" name="Platshållare för text 2">
            <a:extLst>
              <a:ext uri="{FF2B5EF4-FFF2-40B4-BE49-F238E27FC236}">
                <a16:creationId xmlns:a16="http://schemas.microsoft.com/office/drawing/2014/main" id="{13A36D1C-55E0-7EC8-0C45-47496D7A0576}"/>
              </a:ext>
            </a:extLst>
          </p:cNvPr>
          <p:cNvSpPr>
            <a:spLocks noGrp="1"/>
          </p:cNvSpPr>
          <p:nvPr/>
        </p:nvSpPr>
        <p:spPr>
          <a:xfrm>
            <a:off x="816144" y="3274535"/>
            <a:ext cx="8751601" cy="773589"/>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lang="sv-SE" sz="2400" kern="1200" cap="all" spc="100" baseline="0" dirty="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1000"/>
              </a:spcAft>
              <a:buClr>
                <a:schemeClr val="accent1"/>
              </a:buClr>
              <a:buFont typeface="Arial" panose="020B0604020202020204" pitchFamily="34" charset="0"/>
              <a:buNone/>
              <a:defRPr lang="sv-SE"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buClr>
                <a:srgbClr val="CBEEF0"/>
              </a:buClr>
              <a:defRPr/>
            </a:pPr>
            <a:r>
              <a:rPr sz="2000" cap="none">
                <a:solidFill>
                  <a:srgbClr val="FF9027"/>
                </a:solidFill>
                <a:latin typeface="Arial"/>
              </a:rPr>
              <a:t>Sverige och världen står </a:t>
            </a:r>
            <a:br>
              <a:rPr sz="2000" cap="none">
                <a:solidFill>
                  <a:srgbClr val="FF9027"/>
                </a:solidFill>
                <a:latin typeface="Arial"/>
              </a:rPr>
            </a:br>
            <a:r>
              <a:rPr sz="2000" cap="none">
                <a:solidFill>
                  <a:srgbClr val="FF9027"/>
                </a:solidFill>
                <a:latin typeface="Arial"/>
              </a:rPr>
              <a:t>inför komplexa utmaningar</a:t>
            </a:r>
            <a:endParaRPr sz="2000" cap="none">
              <a:solidFill>
                <a:srgbClr val="FF9027"/>
              </a:solidFill>
              <a:effectLst>
                <a:outerShdw blurRad="63500" algn="ctr" rotWithShape="0">
                  <a:srgbClr val="184EA3">
                    <a:alpha val="40000"/>
                  </a:srgbClr>
                </a:outerShdw>
              </a:effectLst>
              <a:latin typeface="Arial"/>
            </a:endParaRPr>
          </a:p>
        </p:txBody>
      </p:sp>
      <p:sp>
        <p:nvSpPr>
          <p:cNvPr id="24" name="Rubrik 1">
            <a:extLst>
              <a:ext uri="{FF2B5EF4-FFF2-40B4-BE49-F238E27FC236}">
                <a16:creationId xmlns:a16="http://schemas.microsoft.com/office/drawing/2014/main" id="{08301460-4574-5A7D-24F4-44B7EED4DA98}"/>
              </a:ext>
            </a:extLst>
          </p:cNvPr>
          <p:cNvSpPr txBox="1">
            <a:spLocks/>
          </p:cNvSpPr>
          <p:nvPr/>
        </p:nvSpPr>
        <p:spPr>
          <a:xfrm>
            <a:off x="714375" y="4048124"/>
            <a:ext cx="6664834" cy="2303032"/>
          </a:xfrm>
          <a:prstGeom prst="rect">
            <a:avLst/>
          </a:prstGeom>
          <a:ln>
            <a:noFill/>
          </a:ln>
        </p:spPr>
        <p:txBody>
          <a:bodyPr/>
          <a:lstStyle>
            <a:lvl1pPr algn="l" defTabSz="914400" rtl="0" eaLnBrk="1" latinLnBrk="0" hangingPunct="1">
              <a:lnSpc>
                <a:spcPct val="80000"/>
              </a:lnSpc>
              <a:spcBef>
                <a:spcPct val="0"/>
              </a:spcBef>
              <a:buNone/>
              <a:defRPr sz="5400" kern="1200" cap="none" spc="0" baseline="0">
                <a:solidFill>
                  <a:schemeClr val="tx1"/>
                </a:solidFill>
                <a:latin typeface="+mj-lt"/>
                <a:ea typeface="+mj-ea"/>
                <a:cs typeface="+mj-cs"/>
              </a:defRPr>
            </a:lvl1pPr>
          </a:lstStyle>
          <a:p>
            <a:pPr>
              <a:defRPr/>
            </a:pPr>
            <a:r>
              <a:rPr lang="sv-SE">
                <a:solidFill>
                  <a:schemeClr val="bg1"/>
                </a:solidFill>
                <a:effectLst>
                  <a:outerShdw blurRad="127000" algn="ctr" rotWithShape="0">
                    <a:prstClr val="black">
                      <a:alpha val="30000"/>
                    </a:prstClr>
                  </a:outerShdw>
                </a:effectLst>
                <a:latin typeface="Roboto Thin (Rubriker)"/>
              </a:rPr>
              <a:t>Vi behöver </a:t>
            </a:r>
          </a:p>
          <a:p>
            <a:pPr>
              <a:defRPr/>
            </a:pPr>
            <a:r>
              <a:rPr lang="sv-SE">
                <a:solidFill>
                  <a:schemeClr val="bg1"/>
                </a:solidFill>
                <a:effectLst>
                  <a:outerShdw blurRad="127000" algn="ctr" rotWithShape="0">
                    <a:prstClr val="black">
                      <a:alpha val="30000"/>
                    </a:prstClr>
                  </a:outerShdw>
                </a:effectLst>
                <a:latin typeface="Roboto Thin (Rubriker)"/>
              </a:rPr>
              <a:t>innovation i </a:t>
            </a:r>
            <a:br>
              <a:rPr lang="sv-SE">
                <a:solidFill>
                  <a:schemeClr val="bg1"/>
                </a:solidFill>
                <a:effectLst>
                  <a:outerShdw blurRad="127000" algn="ctr" rotWithShape="0">
                    <a:prstClr val="black">
                      <a:alpha val="30000"/>
                    </a:prstClr>
                  </a:outerShdw>
                </a:effectLst>
                <a:latin typeface="Roboto Thin (Rubriker)"/>
              </a:rPr>
            </a:br>
            <a:r>
              <a:rPr lang="sv-SE">
                <a:solidFill>
                  <a:srgbClr val="FF9027"/>
                </a:solidFill>
                <a:effectLst>
                  <a:outerShdw blurRad="127000" algn="ctr" rotWithShape="0">
                    <a:prstClr val="black">
                      <a:alpha val="30000"/>
                    </a:prstClr>
                  </a:outerShdw>
                </a:effectLst>
                <a:latin typeface="Roboto Thin (Rubriker)"/>
              </a:rPr>
              <a:t>bred</a:t>
            </a:r>
            <a:r>
              <a:rPr lang="sv-SE">
                <a:solidFill>
                  <a:schemeClr val="bg1"/>
                </a:solidFill>
                <a:effectLst>
                  <a:outerShdw blurRad="127000" algn="ctr" rotWithShape="0">
                    <a:prstClr val="black">
                      <a:alpha val="30000"/>
                    </a:prstClr>
                  </a:outerShdw>
                </a:effectLst>
                <a:latin typeface="Roboto Thin (Rubriker)"/>
              </a:rPr>
              <a:t> bemärkelse</a:t>
            </a:r>
          </a:p>
        </p:txBody>
      </p:sp>
      <p:sp>
        <p:nvSpPr>
          <p:cNvPr id="2" name="Rubrik 3">
            <a:extLst>
              <a:ext uri="{FF2B5EF4-FFF2-40B4-BE49-F238E27FC236}">
                <a16:creationId xmlns:a16="http://schemas.microsoft.com/office/drawing/2014/main" id="{D7A1EA7C-8D4B-9EF3-1FCA-FEB3D1569409}"/>
              </a:ext>
            </a:extLst>
          </p:cNvPr>
          <p:cNvSpPr>
            <a:spLocks noGrp="1"/>
          </p:cNvSpPr>
          <p:nvPr>
            <p:ph type="title"/>
          </p:nvPr>
        </p:nvSpPr>
        <p:spPr>
          <a:xfrm>
            <a:off x="719138" y="719138"/>
            <a:ext cx="10752138" cy="659957"/>
          </a:xfrm>
        </p:spPr>
        <p:txBody>
          <a:bodyPr/>
          <a:lstStyle/>
          <a:p>
            <a:r>
              <a:rPr lang="sv-SE" dirty="0">
                <a:solidFill>
                  <a:srgbClr val="FF9027"/>
                </a:solidFill>
              </a:rPr>
              <a:t>NOW; </a:t>
            </a:r>
            <a:r>
              <a:rPr lang="sv-SE" dirty="0"/>
              <a:t>vad vet vi om nuläget?</a:t>
            </a:r>
          </a:p>
        </p:txBody>
      </p:sp>
    </p:spTree>
    <p:extLst>
      <p:ext uri="{BB962C8B-B14F-4D97-AF65-F5344CB8AC3E}">
        <p14:creationId xmlns:p14="http://schemas.microsoft.com/office/powerpoint/2010/main" val="378287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3">
            <a:extLst>
              <a:ext uri="{FF2B5EF4-FFF2-40B4-BE49-F238E27FC236}">
                <a16:creationId xmlns:a16="http://schemas.microsoft.com/office/drawing/2014/main" id="{077CAEDA-DE45-B745-433B-4B461A090C24}"/>
              </a:ext>
            </a:extLst>
          </p:cNvPr>
          <p:cNvSpPr>
            <a:spLocks noGrp="1"/>
          </p:cNvSpPr>
          <p:nvPr>
            <p:ph type="title"/>
          </p:nvPr>
        </p:nvSpPr>
        <p:spPr>
          <a:xfrm>
            <a:off x="719138" y="719138"/>
            <a:ext cx="10752138" cy="659957"/>
          </a:xfrm>
        </p:spPr>
        <p:txBody>
          <a:bodyPr/>
          <a:lstStyle/>
          <a:p>
            <a:r>
              <a:rPr lang="sv-SE" dirty="0">
                <a:solidFill>
                  <a:srgbClr val="FF9027"/>
                </a:solidFill>
              </a:rPr>
              <a:t>NOW; </a:t>
            </a:r>
            <a:r>
              <a:rPr lang="sv-SE" dirty="0"/>
              <a:t>vad vet vi om nuläget?</a:t>
            </a:r>
          </a:p>
        </p:txBody>
      </p:sp>
      <p:sp>
        <p:nvSpPr>
          <p:cNvPr id="15" name="Ellips 14">
            <a:extLst>
              <a:ext uri="{FF2B5EF4-FFF2-40B4-BE49-F238E27FC236}">
                <a16:creationId xmlns:a16="http://schemas.microsoft.com/office/drawing/2014/main" id="{A3C88F09-7A5A-BC22-A970-370125D96F6D}"/>
              </a:ext>
            </a:extLst>
          </p:cNvPr>
          <p:cNvSpPr/>
          <p:nvPr/>
        </p:nvSpPr>
        <p:spPr>
          <a:xfrm>
            <a:off x="1297768" y="2714277"/>
            <a:ext cx="2354600" cy="2311568"/>
          </a:xfrm>
          <a:prstGeom prst="ellipse">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sv-SE" b="1"/>
              <a:t>Utsläppen ökar </a:t>
            </a:r>
            <a:br>
              <a:rPr lang="sv-SE" b="1"/>
            </a:br>
            <a:r>
              <a:rPr lang="sv-SE" b="1"/>
              <a:t>till följd av transporter</a:t>
            </a:r>
          </a:p>
        </p:txBody>
      </p:sp>
      <p:sp>
        <p:nvSpPr>
          <p:cNvPr id="2" name="Ellips 1">
            <a:extLst>
              <a:ext uri="{FF2B5EF4-FFF2-40B4-BE49-F238E27FC236}">
                <a16:creationId xmlns:a16="http://schemas.microsoft.com/office/drawing/2014/main" id="{3FF978C6-C1D7-AE63-2069-917E043E3162}"/>
              </a:ext>
            </a:extLst>
          </p:cNvPr>
          <p:cNvSpPr/>
          <p:nvPr/>
        </p:nvSpPr>
        <p:spPr>
          <a:xfrm>
            <a:off x="4773619" y="2714277"/>
            <a:ext cx="2354600" cy="2311568"/>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sv-SE" sz="1800" b="1"/>
          </a:p>
          <a:p>
            <a:pPr algn="ctr"/>
            <a:endParaRPr lang="sv-SE" b="1"/>
          </a:p>
          <a:p>
            <a:pPr algn="ctr"/>
            <a:r>
              <a:rPr lang="sv-SE" sz="1800" b="1"/>
              <a:t>Stillasittande samt fetma och kroniska sjukdomar ökar</a:t>
            </a:r>
          </a:p>
          <a:p>
            <a:pPr algn="ctr"/>
            <a:endParaRPr lang="sv-SE" b="1"/>
          </a:p>
        </p:txBody>
      </p:sp>
      <p:sp>
        <p:nvSpPr>
          <p:cNvPr id="3" name="Ellips 2">
            <a:extLst>
              <a:ext uri="{FF2B5EF4-FFF2-40B4-BE49-F238E27FC236}">
                <a16:creationId xmlns:a16="http://schemas.microsoft.com/office/drawing/2014/main" id="{3500F25A-E702-1F23-777F-CFB147C9C8E1}"/>
              </a:ext>
            </a:extLst>
          </p:cNvPr>
          <p:cNvSpPr/>
          <p:nvPr/>
        </p:nvSpPr>
        <p:spPr>
          <a:xfrm>
            <a:off x="8249471" y="2714277"/>
            <a:ext cx="2354600" cy="2311568"/>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sv-SE" sz="1700" b="1"/>
          </a:p>
          <a:p>
            <a:pPr algn="ctr"/>
            <a:endParaRPr lang="sv-SE" sz="1700" b="1"/>
          </a:p>
          <a:p>
            <a:pPr algn="ctr"/>
            <a:r>
              <a:rPr lang="sv-SE" sz="1700" b="1"/>
              <a:t>Res som kvinnor gör, så minskar utsläpp och energi-användning</a:t>
            </a:r>
          </a:p>
          <a:p>
            <a:pPr algn="ctr"/>
            <a:r>
              <a:rPr lang="sv-SE" sz="1700" b="1"/>
              <a:t>med 20%</a:t>
            </a:r>
          </a:p>
          <a:p>
            <a:pPr algn="ctr"/>
            <a:endParaRPr lang="sv-SE" sz="1700" b="1"/>
          </a:p>
        </p:txBody>
      </p:sp>
    </p:spTree>
    <p:extLst>
      <p:ext uri="{BB962C8B-B14F-4D97-AF65-F5344CB8AC3E}">
        <p14:creationId xmlns:p14="http://schemas.microsoft.com/office/powerpoint/2010/main" val="151410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3">
            <a:extLst>
              <a:ext uri="{FF2B5EF4-FFF2-40B4-BE49-F238E27FC236}">
                <a16:creationId xmlns:a16="http://schemas.microsoft.com/office/drawing/2014/main" id="{077CAEDA-DE45-B745-433B-4B461A090C24}"/>
              </a:ext>
            </a:extLst>
          </p:cNvPr>
          <p:cNvSpPr>
            <a:spLocks noGrp="1"/>
          </p:cNvSpPr>
          <p:nvPr>
            <p:ph type="title"/>
          </p:nvPr>
        </p:nvSpPr>
        <p:spPr>
          <a:xfrm>
            <a:off x="719138" y="719138"/>
            <a:ext cx="10752138" cy="659957"/>
          </a:xfrm>
        </p:spPr>
        <p:txBody>
          <a:bodyPr/>
          <a:lstStyle/>
          <a:p>
            <a:r>
              <a:rPr lang="sv-SE">
                <a:solidFill>
                  <a:srgbClr val="FF9027"/>
                </a:solidFill>
              </a:rPr>
              <a:t>NOW; </a:t>
            </a:r>
            <a:r>
              <a:rPr lang="sv-SE"/>
              <a:t>vad vet vi om nuläget?</a:t>
            </a:r>
          </a:p>
        </p:txBody>
      </p:sp>
      <p:sp>
        <p:nvSpPr>
          <p:cNvPr id="12" name="Platshållare för innehåll 7">
            <a:extLst>
              <a:ext uri="{FF2B5EF4-FFF2-40B4-BE49-F238E27FC236}">
                <a16:creationId xmlns:a16="http://schemas.microsoft.com/office/drawing/2014/main" id="{3AF0BD53-0C3C-D661-1A2A-80766D9E91E2}"/>
              </a:ext>
            </a:extLst>
          </p:cNvPr>
          <p:cNvSpPr txBox="1">
            <a:spLocks/>
          </p:cNvSpPr>
          <p:nvPr/>
        </p:nvSpPr>
        <p:spPr>
          <a:xfrm>
            <a:off x="719138" y="1827527"/>
            <a:ext cx="4452217" cy="4017962"/>
          </a:xfrm>
          <a:prstGeom prst="rect">
            <a:avLst/>
          </a:prstGeom>
        </p:spPr>
        <p:txBody>
          <a:bodyP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r>
              <a:rPr lang="sv-SE" sz="2000">
                <a:solidFill>
                  <a:schemeClr val="bg1"/>
                </a:solidFill>
              </a:rPr>
              <a:t>Antal kvinnor i branschen…</a:t>
            </a:r>
          </a:p>
          <a:p>
            <a:r>
              <a:rPr lang="sv-SE" sz="2000">
                <a:solidFill>
                  <a:schemeClr val="bg1"/>
                </a:solidFill>
              </a:rPr>
              <a:t>Brist på kvinnor i STEM…</a:t>
            </a:r>
          </a:p>
          <a:p>
            <a:r>
              <a:rPr lang="sv-SE" sz="2000">
                <a:solidFill>
                  <a:schemeClr val="bg1"/>
                </a:solidFill>
              </a:rPr>
              <a:t>Osäkrare vägar och bilar…</a:t>
            </a:r>
          </a:p>
          <a:p>
            <a:r>
              <a:rPr lang="sv-SE" sz="2000">
                <a:solidFill>
                  <a:schemeClr val="bg1"/>
                </a:solidFill>
              </a:rPr>
              <a:t>Normer kring resebeteende och köp påverkar transporter...</a:t>
            </a:r>
          </a:p>
          <a:p>
            <a:r>
              <a:rPr lang="sv-SE" sz="2000">
                <a:solidFill>
                  <a:schemeClr val="bg1"/>
                </a:solidFill>
              </a:rPr>
              <a:t>Kvaliteten i sökandes svar på Vinnovas frågor om jämställdhet och inkludering visar på en generellt låg kvalitet…</a:t>
            </a:r>
          </a:p>
          <a:p>
            <a:endParaRPr lang="sv-SE" sz="2000">
              <a:solidFill>
                <a:schemeClr val="bg1"/>
              </a:solidFill>
            </a:endParaRPr>
          </a:p>
        </p:txBody>
      </p:sp>
      <p:sp>
        <p:nvSpPr>
          <p:cNvPr id="13" name="Platshållare för innehåll 8">
            <a:extLst>
              <a:ext uri="{FF2B5EF4-FFF2-40B4-BE49-F238E27FC236}">
                <a16:creationId xmlns:a16="http://schemas.microsoft.com/office/drawing/2014/main" id="{4319B986-5CDE-D11E-5582-6F610FA06861}"/>
              </a:ext>
            </a:extLst>
          </p:cNvPr>
          <p:cNvSpPr txBox="1">
            <a:spLocks/>
          </p:cNvSpPr>
          <p:nvPr/>
        </p:nvSpPr>
        <p:spPr>
          <a:xfrm>
            <a:off x="6184901" y="2117725"/>
            <a:ext cx="2597950" cy="4017962"/>
          </a:xfrm>
          <a:prstGeom prst="rect">
            <a:avLst/>
          </a:prstGeom>
        </p:spPr>
        <p:txBody>
          <a:bodyPr>
            <a:normAutofit/>
          </a:bodyP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buFont typeface="Arial" panose="020B0604020202020204" pitchFamily="34" charset="0"/>
              <a:buNone/>
            </a:pPr>
            <a:endParaRPr lang="sv-SE"/>
          </a:p>
        </p:txBody>
      </p:sp>
      <p:sp>
        <p:nvSpPr>
          <p:cNvPr id="3" name="textruta 2">
            <a:extLst>
              <a:ext uri="{FF2B5EF4-FFF2-40B4-BE49-F238E27FC236}">
                <a16:creationId xmlns:a16="http://schemas.microsoft.com/office/drawing/2014/main" id="{1FB8B1EF-A403-0D0F-7013-1B6B6410B3BC}"/>
              </a:ext>
            </a:extLst>
          </p:cNvPr>
          <p:cNvSpPr txBox="1"/>
          <p:nvPr/>
        </p:nvSpPr>
        <p:spPr>
          <a:xfrm>
            <a:off x="5755341" y="1789794"/>
            <a:ext cx="5618948" cy="4093428"/>
          </a:xfrm>
          <a:prstGeom prst="rect">
            <a:avLst/>
          </a:prstGeom>
          <a:noFill/>
        </p:spPr>
        <p:txBody>
          <a:bodyPr wrap="square">
            <a:spAutoFit/>
          </a:bodyPr>
          <a:lstStyle/>
          <a:p>
            <a:pPr marL="285750" indent="-285750">
              <a:buFont typeface="Arial" panose="020B0604020202020204" pitchFamily="34" charset="0"/>
              <a:buChar char="•"/>
            </a:pPr>
            <a:r>
              <a:rPr lang="sv-SE" sz="2000" dirty="0">
                <a:solidFill>
                  <a:schemeClr val="bg1"/>
                </a:solidFill>
              </a:rPr>
              <a:t>Hög och bred kompetens, fler perspektiv, attraktiv arbetsgivare, tryggare miljö… </a:t>
            </a:r>
          </a:p>
          <a:p>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Mer lönsamma bolag...</a:t>
            </a:r>
          </a:p>
          <a:p>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Konkurrensfördel och ökade krav från EU/Horisont Europa…</a:t>
            </a:r>
          </a:p>
          <a:p>
            <a:endParaRPr lang="sv-SE" sz="2000" dirty="0">
              <a:solidFill>
                <a:schemeClr val="bg1"/>
              </a:solidFill>
            </a:endParaRPr>
          </a:p>
          <a:p>
            <a:pPr marL="285750" indent="-285750">
              <a:buFont typeface="Arial" panose="020B0604020202020204" pitchFamily="34" charset="0"/>
              <a:buChar char="•"/>
            </a:pPr>
            <a:r>
              <a:rPr lang="sv-SE" sz="2000" dirty="0">
                <a:solidFill>
                  <a:schemeClr val="bg1"/>
                </a:solidFill>
              </a:rPr>
              <a:t>Tongivande och kraftfulla forskningsprojekt som bidrar till samhällets utveckling… </a:t>
            </a:r>
          </a:p>
          <a:p>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Synlighet, inspiration, attraktion, positionera Sverige… </a:t>
            </a:r>
          </a:p>
        </p:txBody>
      </p:sp>
    </p:spTree>
    <p:extLst>
      <p:ext uri="{BB962C8B-B14F-4D97-AF65-F5344CB8AC3E}">
        <p14:creationId xmlns:p14="http://schemas.microsoft.com/office/powerpoint/2010/main" val="27612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993C88-B22F-5C75-2B4B-23B81BBE71AC}"/>
              </a:ext>
            </a:extLst>
          </p:cNvPr>
          <p:cNvSpPr>
            <a:spLocks noGrp="1"/>
          </p:cNvSpPr>
          <p:nvPr>
            <p:ph type="title"/>
          </p:nvPr>
        </p:nvSpPr>
        <p:spPr>
          <a:xfrm>
            <a:off x="629445" y="184250"/>
            <a:ext cx="5894388" cy="706193"/>
          </a:xfrm>
        </p:spPr>
        <p:txBody>
          <a:bodyPr/>
          <a:lstStyle/>
          <a:p>
            <a:r>
              <a:rPr lang="sv-SE" sz="3600">
                <a:solidFill>
                  <a:srgbClr val="FF9027"/>
                </a:solidFill>
              </a:rPr>
              <a:t>Politiska mål för jämställdhet och transport hänger ihop;</a:t>
            </a:r>
          </a:p>
        </p:txBody>
      </p:sp>
      <p:sp>
        <p:nvSpPr>
          <p:cNvPr id="3" name="Platshållare för innehåll 2">
            <a:extLst>
              <a:ext uri="{FF2B5EF4-FFF2-40B4-BE49-F238E27FC236}">
                <a16:creationId xmlns:a16="http://schemas.microsoft.com/office/drawing/2014/main" id="{637AF7AB-1DD1-5D44-819D-F8FC0CB81185}"/>
              </a:ext>
            </a:extLst>
          </p:cNvPr>
          <p:cNvSpPr>
            <a:spLocks noGrp="1"/>
          </p:cNvSpPr>
          <p:nvPr>
            <p:ph idx="1"/>
          </p:nvPr>
        </p:nvSpPr>
        <p:spPr>
          <a:xfrm>
            <a:off x="719138" y="1351317"/>
            <a:ext cx="5789238" cy="3450719"/>
          </a:xfrm>
        </p:spPr>
        <p:txBody>
          <a:bodyPr/>
          <a:lstStyle/>
          <a:p>
            <a:pPr marL="0" indent="0">
              <a:buNone/>
            </a:pPr>
            <a:r>
              <a:rPr lang="sv-SE" sz="1500"/>
              <a:t>6 </a:t>
            </a:r>
            <a:r>
              <a:rPr lang="sv-SE" sz="1500" err="1"/>
              <a:t>st</a:t>
            </a:r>
            <a:r>
              <a:rPr lang="sv-SE" sz="1500"/>
              <a:t> Jämställdhetspolitiska delmål </a:t>
            </a:r>
          </a:p>
          <a:p>
            <a:pPr marL="0" indent="0">
              <a:buNone/>
            </a:pPr>
            <a:r>
              <a:rPr lang="sv-SE" sz="1500" i="1"/>
              <a:t>I Sverige ska kvinnor och män ha samma makt att forma samhället och sina egna liv. Jämställdhetspolitiken handlar om frågor som makt, inflytande, ekonomi, hälsa, utbildning, arbete och mäns våld mot kvinnor.</a:t>
            </a:r>
          </a:p>
          <a:p>
            <a:pPr marL="0" indent="0">
              <a:buNone/>
            </a:pPr>
            <a:r>
              <a:rPr lang="sv-SE" sz="1500"/>
              <a:t>Transportpolitiska mål;</a:t>
            </a:r>
          </a:p>
          <a:p>
            <a:pPr>
              <a:buFont typeface="Arial" panose="020B0604020202020204" pitchFamily="34" charset="0"/>
              <a:buChar char="•"/>
            </a:pPr>
            <a:r>
              <a:rPr lang="sv-SE" sz="1500" i="1"/>
              <a:t>Transportsystemet ska vara jämställt, dvs. likvärdigt svara mot kvinnors respektive mäns transportbehov.</a:t>
            </a:r>
            <a:endParaRPr lang="sv-SE" sz="1500"/>
          </a:p>
          <a:p>
            <a:pPr>
              <a:buFont typeface="Arial" panose="020B0604020202020204" pitchFamily="34" charset="0"/>
              <a:buChar char="•"/>
            </a:pPr>
            <a:r>
              <a:rPr lang="sv-SE" sz="1500"/>
              <a:t>Energi- och klimatpolitiska mål samt mål för forskning</a:t>
            </a:r>
          </a:p>
          <a:p>
            <a:pPr>
              <a:buFont typeface="Arial" panose="020B0604020202020204" pitchFamily="34" charset="0"/>
              <a:buChar char="•"/>
            </a:pPr>
            <a:r>
              <a:rPr lang="sv-SE" sz="1500" i="1"/>
              <a:t>Hållbar omställning… ett av världens främsta forsknings- och innovationsländer… svarar mot samhällsutmaningarna både nationellt och globalt… </a:t>
            </a:r>
          </a:p>
          <a:p>
            <a:pPr>
              <a:buFont typeface="Arial" panose="020B0604020202020204" pitchFamily="34" charset="0"/>
              <a:buChar char="•"/>
            </a:pPr>
            <a:r>
              <a:rPr lang="sv-SE" sz="1500" i="1"/>
              <a:t>Jämställdhet är alltså både ett mål i sig och ett medel för att uppnå hållbar samhällsutveckling.</a:t>
            </a:r>
          </a:p>
        </p:txBody>
      </p:sp>
      <p:sp>
        <p:nvSpPr>
          <p:cNvPr id="6" name="Platshållare för bildnummer 5">
            <a:extLst>
              <a:ext uri="{FF2B5EF4-FFF2-40B4-BE49-F238E27FC236}">
                <a16:creationId xmlns:a16="http://schemas.microsoft.com/office/drawing/2014/main" id="{8E7906C9-4989-97FB-D521-189CCF5787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srgbClr val="A6A6A6"/>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000" b="0" i="0" u="none" strike="noStrike" kern="1200" cap="none" spc="0" normalizeH="0" baseline="0" noProof="0">
              <a:ln>
                <a:noFill/>
              </a:ln>
              <a:solidFill>
                <a:srgbClr val="A6A6A6"/>
              </a:solidFill>
              <a:effectLst/>
              <a:uLnTx/>
              <a:uFillTx/>
              <a:latin typeface="Roboto Light"/>
              <a:ea typeface="+mn-ea"/>
              <a:cs typeface="+mn-cs"/>
            </a:endParaRPr>
          </a:p>
        </p:txBody>
      </p:sp>
      <p:sp>
        <p:nvSpPr>
          <p:cNvPr id="5" name="Platshållare för bild 4">
            <a:extLst>
              <a:ext uri="{FF2B5EF4-FFF2-40B4-BE49-F238E27FC236}">
                <a16:creationId xmlns:a16="http://schemas.microsoft.com/office/drawing/2014/main" id="{A32F9028-823D-4B5B-BEDD-03765E31E9D5}"/>
              </a:ext>
            </a:extLst>
          </p:cNvPr>
          <p:cNvSpPr>
            <a:spLocks noGrp="1"/>
          </p:cNvSpPr>
          <p:nvPr>
            <p:ph type="pic" sz="quarter" idx="13"/>
          </p:nvPr>
        </p:nvSpPr>
        <p:spPr/>
        <p:txBody>
          <a:bodyPr/>
          <a:lstStyle/>
          <a:p>
            <a:endParaRPr lang="sv-SE"/>
          </a:p>
        </p:txBody>
      </p:sp>
      <p:pic>
        <p:nvPicPr>
          <p:cNvPr id="14" name="Platshållare för bild 13" descr="En bild som visar utomhus, träd, väg, scen&#10;&#10;Automatiskt genererad beskrivning">
            <a:extLst>
              <a:ext uri="{FF2B5EF4-FFF2-40B4-BE49-F238E27FC236}">
                <a16:creationId xmlns:a16="http://schemas.microsoft.com/office/drawing/2014/main" id="{846165C9-9153-F34A-A161-6537564973E7}"/>
              </a:ext>
            </a:extLst>
          </p:cNvPr>
          <p:cNvPicPr>
            <a:picLocks noChangeAspect="1"/>
          </p:cNvPicPr>
          <p:nvPr/>
        </p:nvPicPr>
        <p:blipFill>
          <a:blip r:embed="rId3"/>
          <a:srcRect l="17691" r="17691"/>
          <a:stretch/>
        </p:blipFill>
        <p:spPr>
          <a:xfrm>
            <a:off x="6613526" y="0"/>
            <a:ext cx="5578474" cy="6858000"/>
          </a:xfrm>
          <a:prstGeom prst="rect">
            <a:avLst/>
          </a:prstGeom>
        </p:spPr>
      </p:pic>
    </p:spTree>
    <p:extLst>
      <p:ext uri="{BB962C8B-B14F-4D97-AF65-F5344CB8AC3E}">
        <p14:creationId xmlns:p14="http://schemas.microsoft.com/office/powerpoint/2010/main" val="472053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bildnummer 7">
            <a:extLst>
              <a:ext uri="{FF2B5EF4-FFF2-40B4-BE49-F238E27FC236}">
                <a16:creationId xmlns:a16="http://schemas.microsoft.com/office/drawing/2014/main" id="{EA665295-43EE-A20C-30A5-8842FAF06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000" b="0" i="0" u="none" strike="noStrike" kern="1200" cap="none" spc="0" normalizeH="0" baseline="0" noProof="0" smtClean="0">
                <a:ln>
                  <a:noFill/>
                </a:ln>
                <a:solidFill>
                  <a:prstClr val="white"/>
                </a:solidFill>
                <a:effectLst/>
                <a:uLnTx/>
                <a:uFillTx/>
                <a:latin typeface="Robo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000" b="0" i="0" u="none" strike="noStrike" kern="1200" cap="none" spc="0" normalizeH="0" baseline="0" noProof="0">
              <a:ln>
                <a:noFill/>
              </a:ln>
              <a:solidFill>
                <a:prstClr val="white"/>
              </a:solidFill>
              <a:effectLst/>
              <a:uLnTx/>
              <a:uFillTx/>
              <a:latin typeface="Roboto Light"/>
              <a:ea typeface="+mn-ea"/>
              <a:cs typeface="+mn-cs"/>
            </a:endParaRPr>
          </a:p>
        </p:txBody>
      </p:sp>
      <p:pic>
        <p:nvPicPr>
          <p:cNvPr id="2" name="Bildobjekt 1">
            <a:extLst>
              <a:ext uri="{FF2B5EF4-FFF2-40B4-BE49-F238E27FC236}">
                <a16:creationId xmlns:a16="http://schemas.microsoft.com/office/drawing/2014/main" id="{72FBC623-3CB1-8052-10E2-2A101E09A559}"/>
              </a:ext>
            </a:extLst>
          </p:cNvPr>
          <p:cNvPicPr>
            <a:picLocks noChangeAspect="1"/>
          </p:cNvPicPr>
          <p:nvPr/>
        </p:nvPicPr>
        <p:blipFill>
          <a:blip r:embed="rId3"/>
          <a:stretch>
            <a:fillRect/>
          </a:stretch>
        </p:blipFill>
        <p:spPr>
          <a:xfrm>
            <a:off x="3442446" y="2187485"/>
            <a:ext cx="2274972" cy="2185874"/>
          </a:xfrm>
          <a:prstGeom prst="rect">
            <a:avLst/>
          </a:prstGeom>
        </p:spPr>
      </p:pic>
      <p:sp>
        <p:nvSpPr>
          <p:cNvPr id="3" name="Platshållare för innehåll 1">
            <a:extLst>
              <a:ext uri="{FF2B5EF4-FFF2-40B4-BE49-F238E27FC236}">
                <a16:creationId xmlns:a16="http://schemas.microsoft.com/office/drawing/2014/main" id="{A31342BB-A72F-0EC6-E7C6-92FE4299C3B4}"/>
              </a:ext>
            </a:extLst>
          </p:cNvPr>
          <p:cNvSpPr txBox="1">
            <a:spLocks/>
          </p:cNvSpPr>
          <p:nvPr/>
        </p:nvSpPr>
        <p:spPr>
          <a:xfrm>
            <a:off x="885336" y="735058"/>
            <a:ext cx="5572613" cy="255039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1pPr>
            <a:lvl2pPr marL="4608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4pPr>
            <a:lvl5pPr marL="1116000" indent="-228600" algn="l" defTabSz="914400" rtl="0" eaLnBrk="1" latinLnBrk="0" hangingPunct="1">
              <a:lnSpc>
                <a:spcPct val="10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600"/>
          </a:p>
        </p:txBody>
      </p:sp>
      <p:pic>
        <p:nvPicPr>
          <p:cNvPr id="4" name="Bildobjekt 3">
            <a:extLst>
              <a:ext uri="{FF2B5EF4-FFF2-40B4-BE49-F238E27FC236}">
                <a16:creationId xmlns:a16="http://schemas.microsoft.com/office/drawing/2014/main" id="{37F6D82E-4861-E296-9F1D-FA371EFEE93B}"/>
              </a:ext>
            </a:extLst>
          </p:cNvPr>
          <p:cNvPicPr>
            <a:picLocks noChangeAspect="1"/>
          </p:cNvPicPr>
          <p:nvPr/>
        </p:nvPicPr>
        <p:blipFill>
          <a:blip r:embed="rId4"/>
          <a:stretch>
            <a:fillRect/>
          </a:stretch>
        </p:blipFill>
        <p:spPr>
          <a:xfrm>
            <a:off x="6096001" y="2187484"/>
            <a:ext cx="2492336" cy="2185873"/>
          </a:xfrm>
          <a:prstGeom prst="rect">
            <a:avLst/>
          </a:prstGeom>
        </p:spPr>
      </p:pic>
      <p:pic>
        <p:nvPicPr>
          <p:cNvPr id="5" name="Bildobjekt 4">
            <a:extLst>
              <a:ext uri="{FF2B5EF4-FFF2-40B4-BE49-F238E27FC236}">
                <a16:creationId xmlns:a16="http://schemas.microsoft.com/office/drawing/2014/main" id="{3AEA8D84-70EE-12DF-061D-141EB2C6A1B8}"/>
              </a:ext>
            </a:extLst>
          </p:cNvPr>
          <p:cNvPicPr>
            <a:picLocks noChangeAspect="1"/>
          </p:cNvPicPr>
          <p:nvPr/>
        </p:nvPicPr>
        <p:blipFill>
          <a:blip r:embed="rId5"/>
          <a:stretch>
            <a:fillRect/>
          </a:stretch>
        </p:blipFill>
        <p:spPr>
          <a:xfrm>
            <a:off x="8915354" y="2187484"/>
            <a:ext cx="2649677" cy="2185873"/>
          </a:xfrm>
          <a:prstGeom prst="rect">
            <a:avLst/>
          </a:prstGeom>
        </p:spPr>
      </p:pic>
      <p:pic>
        <p:nvPicPr>
          <p:cNvPr id="7" name="Bildobjekt 6">
            <a:extLst>
              <a:ext uri="{FF2B5EF4-FFF2-40B4-BE49-F238E27FC236}">
                <a16:creationId xmlns:a16="http://schemas.microsoft.com/office/drawing/2014/main" id="{FF32514A-986C-345B-B2CA-FEB7705BDDEE}"/>
              </a:ext>
            </a:extLst>
          </p:cNvPr>
          <p:cNvPicPr>
            <a:picLocks noChangeAspect="1"/>
          </p:cNvPicPr>
          <p:nvPr/>
        </p:nvPicPr>
        <p:blipFill>
          <a:blip r:embed="rId6"/>
          <a:stretch>
            <a:fillRect/>
          </a:stretch>
        </p:blipFill>
        <p:spPr>
          <a:xfrm>
            <a:off x="714375" y="2197552"/>
            <a:ext cx="2274972" cy="2175806"/>
          </a:xfrm>
          <a:prstGeom prst="rect">
            <a:avLst/>
          </a:prstGeom>
        </p:spPr>
      </p:pic>
      <p:sp>
        <p:nvSpPr>
          <p:cNvPr id="9" name="Rubrik 1">
            <a:extLst>
              <a:ext uri="{FF2B5EF4-FFF2-40B4-BE49-F238E27FC236}">
                <a16:creationId xmlns:a16="http://schemas.microsoft.com/office/drawing/2014/main" id="{490EE3A0-8B8C-FD1B-B602-B7AFFDB2DF0E}"/>
              </a:ext>
            </a:extLst>
          </p:cNvPr>
          <p:cNvSpPr txBox="1">
            <a:spLocks/>
          </p:cNvSpPr>
          <p:nvPr/>
        </p:nvSpPr>
        <p:spPr>
          <a:xfrm>
            <a:off x="536028" y="437770"/>
            <a:ext cx="9551401" cy="382258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defTabSz="1219170"/>
            <a:r>
              <a:rPr lang="sv-SE" sz="3600">
                <a:solidFill>
                  <a:srgbClr val="FF9027"/>
                </a:solidFill>
              </a:rPr>
              <a:t>Brist</a:t>
            </a:r>
            <a:r>
              <a:rPr lang="sv-SE" sz="3600"/>
              <a:t> på jämställdhet och normkritik resulterar i lösningar som utgår från en </a:t>
            </a:r>
            <a:r>
              <a:rPr lang="sv-SE" sz="3600">
                <a:solidFill>
                  <a:srgbClr val="FF9027"/>
                </a:solidFill>
              </a:rPr>
              <a:t>snäv/felaktig </a:t>
            </a:r>
            <a:r>
              <a:rPr lang="sv-SE" sz="3600"/>
              <a:t>bild av verkliga behov…</a:t>
            </a:r>
            <a:br>
              <a:rPr lang="sv-SE" sz="3600"/>
            </a:br>
            <a:br>
              <a:rPr lang="sv-SE" sz="3600"/>
            </a:br>
            <a:br>
              <a:rPr lang="sv-SE" sz="3600"/>
            </a:br>
            <a:br>
              <a:rPr lang="sv-SE" sz="3600"/>
            </a:br>
            <a:endParaRPr lang="sv-SE"/>
          </a:p>
        </p:txBody>
      </p:sp>
      <p:sp>
        <p:nvSpPr>
          <p:cNvPr id="10" name="textruta 9">
            <a:extLst>
              <a:ext uri="{FF2B5EF4-FFF2-40B4-BE49-F238E27FC236}">
                <a16:creationId xmlns:a16="http://schemas.microsoft.com/office/drawing/2014/main" id="{4B7B82B2-EFA4-08D5-1E6B-8289728E699B}"/>
              </a:ext>
            </a:extLst>
          </p:cNvPr>
          <p:cNvSpPr txBox="1"/>
          <p:nvPr/>
        </p:nvSpPr>
        <p:spPr>
          <a:xfrm>
            <a:off x="423582" y="4940088"/>
            <a:ext cx="11584641" cy="1200329"/>
          </a:xfrm>
          <a:prstGeom prst="rect">
            <a:avLst/>
          </a:prstGeom>
          <a:noFill/>
        </p:spPr>
        <p:txBody>
          <a:bodyPr wrap="square">
            <a:spAutoFit/>
          </a:bodyPr>
          <a:lstStyle/>
          <a:p>
            <a:r>
              <a:rPr lang="sv-SE" sz="3600">
                <a:solidFill>
                  <a:schemeClr val="bg1"/>
                </a:solidFill>
                <a:latin typeface="+mj-lt"/>
              </a:rPr>
              <a:t>…medan </a:t>
            </a:r>
            <a:r>
              <a:rPr lang="sv-SE" sz="3600">
                <a:solidFill>
                  <a:srgbClr val="FF9027"/>
                </a:solidFill>
                <a:latin typeface="+mj-lt"/>
              </a:rPr>
              <a:t>integrering</a:t>
            </a:r>
            <a:r>
              <a:rPr lang="sv-SE" sz="3600">
                <a:solidFill>
                  <a:schemeClr val="bg1"/>
                </a:solidFill>
                <a:latin typeface="+mj-lt"/>
              </a:rPr>
              <a:t> av perspektiven </a:t>
            </a:r>
            <a:r>
              <a:rPr lang="sv-SE" sz="3600">
                <a:solidFill>
                  <a:srgbClr val="FF9027"/>
                </a:solidFill>
                <a:latin typeface="+mj-lt"/>
              </a:rPr>
              <a:t>främjar</a:t>
            </a:r>
            <a:r>
              <a:rPr lang="sv-SE" sz="3600">
                <a:solidFill>
                  <a:schemeClr val="bg1"/>
                </a:solidFill>
                <a:latin typeface="+mj-lt"/>
              </a:rPr>
              <a:t> innovation och nytta.</a:t>
            </a:r>
            <a:endParaRPr lang="sv-SE" sz="3600">
              <a:solidFill>
                <a:schemeClr val="bg1"/>
              </a:solidFill>
            </a:endParaRPr>
          </a:p>
        </p:txBody>
      </p:sp>
    </p:spTree>
    <p:extLst>
      <p:ext uri="{BB962C8B-B14F-4D97-AF65-F5344CB8AC3E}">
        <p14:creationId xmlns:p14="http://schemas.microsoft.com/office/powerpoint/2010/main" val="105430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3">
            <a:extLst>
              <a:ext uri="{FF2B5EF4-FFF2-40B4-BE49-F238E27FC236}">
                <a16:creationId xmlns:a16="http://schemas.microsoft.com/office/drawing/2014/main" id="{077CAEDA-DE45-B745-433B-4B461A090C24}"/>
              </a:ext>
            </a:extLst>
          </p:cNvPr>
          <p:cNvSpPr>
            <a:spLocks noGrp="1"/>
          </p:cNvSpPr>
          <p:nvPr>
            <p:ph type="title"/>
          </p:nvPr>
        </p:nvSpPr>
        <p:spPr>
          <a:xfrm>
            <a:off x="719138" y="719138"/>
            <a:ext cx="10752138" cy="659957"/>
          </a:xfrm>
        </p:spPr>
        <p:txBody>
          <a:bodyPr/>
          <a:lstStyle/>
          <a:p>
            <a:r>
              <a:rPr lang="sv-SE">
                <a:solidFill>
                  <a:srgbClr val="FF9027"/>
                </a:solidFill>
              </a:rPr>
              <a:t>NOW; </a:t>
            </a:r>
            <a:r>
              <a:rPr lang="sv-SE"/>
              <a:t>vad vet vi om nuläget?</a:t>
            </a:r>
          </a:p>
        </p:txBody>
      </p:sp>
      <p:sp>
        <p:nvSpPr>
          <p:cNvPr id="12" name="Platshållare för innehåll 7">
            <a:extLst>
              <a:ext uri="{FF2B5EF4-FFF2-40B4-BE49-F238E27FC236}">
                <a16:creationId xmlns:a16="http://schemas.microsoft.com/office/drawing/2014/main" id="{3AF0BD53-0C3C-D661-1A2A-80766D9E91E2}"/>
              </a:ext>
            </a:extLst>
          </p:cNvPr>
          <p:cNvSpPr txBox="1">
            <a:spLocks/>
          </p:cNvSpPr>
          <p:nvPr/>
        </p:nvSpPr>
        <p:spPr>
          <a:xfrm>
            <a:off x="719138" y="1725283"/>
            <a:ext cx="10564213" cy="4411992"/>
          </a:xfrm>
          <a:prstGeom prst="rect">
            <a:avLst/>
          </a:prstGeom>
        </p:spPr>
        <p:txBody>
          <a:bodyP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buNone/>
            </a:pPr>
            <a:r>
              <a:rPr lang="sv-SE" sz="2000" b="1" i="1" dirty="0">
                <a:solidFill>
                  <a:schemeClr val="bg1"/>
                </a:solidFill>
              </a:rPr>
              <a:t>Hur arbetar FFI med jämställdhet och inkludering? </a:t>
            </a:r>
          </a:p>
          <a:p>
            <a:r>
              <a:rPr lang="sv-SE" sz="2000" dirty="0">
                <a:solidFill>
                  <a:schemeClr val="bg1"/>
                </a:solidFill>
              </a:rPr>
              <a:t>Genomgående jämn representation på olika nivåer</a:t>
            </a:r>
          </a:p>
          <a:p>
            <a:r>
              <a:rPr lang="sv-SE" sz="2000" dirty="0">
                <a:solidFill>
                  <a:schemeClr val="bg1"/>
                </a:solidFill>
              </a:rPr>
              <a:t> Ansökningar har jämställdhet som ett bedömningskriterium. </a:t>
            </a:r>
            <a:r>
              <a:rPr lang="sv-SE" sz="2000" u="sng" dirty="0">
                <a:solidFill>
                  <a:schemeClr val="bg1"/>
                </a:solidFill>
              </a:rPr>
              <a:t>Tre</a:t>
            </a:r>
            <a:r>
              <a:rPr lang="sv-SE" sz="2000" dirty="0">
                <a:solidFill>
                  <a:schemeClr val="bg1"/>
                </a:solidFill>
              </a:rPr>
              <a:t> aspekter: </a:t>
            </a:r>
          </a:p>
          <a:p>
            <a:pPr marL="360362" lvl="2" indent="0">
              <a:buNone/>
            </a:pPr>
            <a:r>
              <a:rPr lang="sv-SE" sz="2000" dirty="0">
                <a:solidFill>
                  <a:schemeClr val="bg1"/>
                </a:solidFill>
              </a:rPr>
              <a:t>o Könsfördelning samt fördelning av makt och inflytande </a:t>
            </a:r>
          </a:p>
          <a:p>
            <a:pPr marL="360362" lvl="2" indent="0">
              <a:buNone/>
            </a:pPr>
            <a:r>
              <a:rPr lang="sv-SE" sz="2000" dirty="0">
                <a:solidFill>
                  <a:schemeClr val="bg1"/>
                </a:solidFill>
              </a:rPr>
              <a:t>o Kopplat till projektets problemområde, lösningar och effekter </a:t>
            </a:r>
          </a:p>
          <a:p>
            <a:pPr marL="360362" lvl="2" indent="0">
              <a:buNone/>
            </a:pPr>
            <a:r>
              <a:rPr lang="sv-SE" sz="2000" dirty="0">
                <a:solidFill>
                  <a:schemeClr val="bg1"/>
                </a:solidFill>
              </a:rPr>
              <a:t>o Bedömning av hur väl jämställdhetsaspekter och integrerats i projektplanen. </a:t>
            </a:r>
          </a:p>
          <a:p>
            <a:pPr marL="0" indent="0">
              <a:buNone/>
            </a:pPr>
            <a:r>
              <a:rPr lang="sv-SE" sz="2000" dirty="0">
                <a:solidFill>
                  <a:schemeClr val="bg1"/>
                </a:solidFill>
              </a:rPr>
              <a:t>• Inspirera och stötta!</a:t>
            </a:r>
          </a:p>
          <a:p>
            <a:endParaRPr lang="sv-SE" dirty="0">
              <a:solidFill>
                <a:schemeClr val="bg1"/>
              </a:solidFill>
            </a:endParaRPr>
          </a:p>
        </p:txBody>
      </p:sp>
    </p:spTree>
    <p:extLst>
      <p:ext uri="{BB962C8B-B14F-4D97-AF65-F5344CB8AC3E}">
        <p14:creationId xmlns:p14="http://schemas.microsoft.com/office/powerpoint/2010/main" val="102890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4">
            <a:extLst>
              <a:ext uri="{FF2B5EF4-FFF2-40B4-BE49-F238E27FC236}">
                <a16:creationId xmlns:a16="http://schemas.microsoft.com/office/drawing/2014/main" id="{1F1608EF-4710-BE8C-937E-A68F6D4BE2AF}"/>
              </a:ext>
            </a:extLst>
          </p:cNvPr>
          <p:cNvSpPr>
            <a:spLocks noGrp="1"/>
          </p:cNvSpPr>
          <p:nvPr>
            <p:ph type="title"/>
          </p:nvPr>
        </p:nvSpPr>
        <p:spPr>
          <a:xfrm>
            <a:off x="719138" y="719138"/>
            <a:ext cx="10752138" cy="659957"/>
          </a:xfrm>
        </p:spPr>
        <p:txBody>
          <a:bodyPr/>
          <a:lstStyle/>
          <a:p>
            <a:r>
              <a:rPr lang="sv-SE" sz="3200">
                <a:solidFill>
                  <a:srgbClr val="FF9027"/>
                </a:solidFill>
              </a:rPr>
              <a:t>3</a:t>
            </a:r>
            <a:r>
              <a:rPr lang="sv-SE" sz="3200"/>
              <a:t> exempel på mobilitet och transport-projekt hos Vinnova</a:t>
            </a:r>
          </a:p>
        </p:txBody>
      </p:sp>
      <p:pic>
        <p:nvPicPr>
          <p:cNvPr id="11" name="Platshållare för innehåll 8">
            <a:extLst>
              <a:ext uri="{FF2B5EF4-FFF2-40B4-BE49-F238E27FC236}">
                <a16:creationId xmlns:a16="http://schemas.microsoft.com/office/drawing/2014/main" id="{A0D02A78-7D38-9D10-2624-8C30EF342DC2}"/>
              </a:ext>
            </a:extLst>
          </p:cNvPr>
          <p:cNvPicPr>
            <a:picLocks noChangeAspect="1"/>
          </p:cNvPicPr>
          <p:nvPr/>
        </p:nvPicPr>
        <p:blipFill>
          <a:blip r:embed="rId3"/>
          <a:stretch>
            <a:fillRect/>
          </a:stretch>
        </p:blipFill>
        <p:spPr>
          <a:xfrm>
            <a:off x="4237128" y="2634430"/>
            <a:ext cx="3446463" cy="3019594"/>
          </a:xfrm>
          <a:prstGeom prst="rect">
            <a:avLst/>
          </a:prstGeom>
        </p:spPr>
      </p:pic>
      <p:pic>
        <p:nvPicPr>
          <p:cNvPr id="12" name="Platshållare för innehåll 9">
            <a:extLst>
              <a:ext uri="{FF2B5EF4-FFF2-40B4-BE49-F238E27FC236}">
                <a16:creationId xmlns:a16="http://schemas.microsoft.com/office/drawing/2014/main" id="{899904FB-037A-ADC9-9B96-8C03EE9791ED}"/>
              </a:ext>
            </a:extLst>
          </p:cNvPr>
          <p:cNvPicPr>
            <a:picLocks noChangeAspect="1"/>
          </p:cNvPicPr>
          <p:nvPr/>
        </p:nvPicPr>
        <p:blipFill>
          <a:blip r:embed="rId4"/>
          <a:stretch>
            <a:fillRect/>
          </a:stretch>
        </p:blipFill>
        <p:spPr>
          <a:xfrm>
            <a:off x="455794" y="2650364"/>
            <a:ext cx="3446462" cy="2987726"/>
          </a:xfrm>
          <a:prstGeom prst="rect">
            <a:avLst/>
          </a:prstGeom>
        </p:spPr>
      </p:pic>
      <p:pic>
        <p:nvPicPr>
          <p:cNvPr id="13" name="Platshållare för innehåll 10">
            <a:extLst>
              <a:ext uri="{FF2B5EF4-FFF2-40B4-BE49-F238E27FC236}">
                <a16:creationId xmlns:a16="http://schemas.microsoft.com/office/drawing/2014/main" id="{F06C4C73-9F23-FD36-A2E1-028386A72A0E}"/>
              </a:ext>
            </a:extLst>
          </p:cNvPr>
          <p:cNvPicPr>
            <a:picLocks noChangeAspect="1"/>
          </p:cNvPicPr>
          <p:nvPr/>
        </p:nvPicPr>
        <p:blipFill>
          <a:blip r:embed="rId5"/>
          <a:stretch>
            <a:fillRect/>
          </a:stretch>
        </p:blipFill>
        <p:spPr>
          <a:xfrm>
            <a:off x="8018463" y="2634430"/>
            <a:ext cx="3452812" cy="2987727"/>
          </a:xfrm>
          <a:prstGeom prst="rect">
            <a:avLst/>
          </a:prstGeom>
        </p:spPr>
      </p:pic>
    </p:spTree>
    <p:extLst>
      <p:ext uri="{BB962C8B-B14F-4D97-AF65-F5344CB8AC3E}">
        <p14:creationId xmlns:p14="http://schemas.microsoft.com/office/powerpoint/2010/main" val="3514178137"/>
      </p:ext>
    </p:extLst>
  </p:cSld>
  <p:clrMapOvr>
    <a:masterClrMapping/>
  </p:clrMapOvr>
</p:sld>
</file>

<file path=ppt/theme/theme1.xml><?xml version="1.0" encoding="utf-8"?>
<a:theme xmlns:a="http://schemas.openxmlformats.org/drawingml/2006/main" name="FFI">
  <a:themeElements>
    <a:clrScheme name="FFI - Färger">
      <a:dk1>
        <a:srgbClr val="262626"/>
      </a:dk1>
      <a:lt1>
        <a:sysClr val="window" lastClr="FFFFFF"/>
      </a:lt1>
      <a:dk2>
        <a:srgbClr val="32004C"/>
      </a:dk2>
      <a:lt2>
        <a:srgbClr val="F8F8F8"/>
      </a:lt2>
      <a:accent1>
        <a:srgbClr val="32004C"/>
      </a:accent1>
      <a:accent2>
        <a:srgbClr val="F72A87"/>
      </a:accent2>
      <a:accent3>
        <a:srgbClr val="FF9027"/>
      </a:accent3>
      <a:accent4>
        <a:srgbClr val="7B1FA2"/>
      </a:accent4>
      <a:accent5>
        <a:srgbClr val="B564D8"/>
      </a:accent5>
      <a:accent6>
        <a:srgbClr val="8B0542"/>
      </a:accent6>
      <a:hlink>
        <a:srgbClr val="32004C"/>
      </a:hlink>
      <a:folHlink>
        <a:srgbClr val="32004C"/>
      </a:folHlink>
    </a:clrScheme>
    <a:fontScheme name="FFI - Teckensnitt">
      <a:majorFont>
        <a:latin typeface="Roboto Thin"/>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67" dirty="0" err="1">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67" dirty="0" err="1">
            <a:solidFill>
              <a:schemeClr val="tx2"/>
            </a:solidFill>
            <a:cs typeface="Arial" panose="020B0604020202020204" pitchFamily="34" charset="0"/>
          </a:defRPr>
        </a:defPPr>
      </a:lstStyle>
    </a:txDef>
  </a:objectDefaults>
  <a:extraClrSchemeLst/>
  <a:extLst>
    <a:ext uri="{05A4C25C-085E-4340-85A3-A5531E510DB2}">
      <thm15:themeFamily xmlns:thm15="http://schemas.microsoft.com/office/thememl/2012/main" name="FFI-PPT-mall.pptx" id="{711B1B14-2A14-4DD7-92F1-E5EA4C0F87BE}" vid="{6675EFC6-2871-4D17-BAA6-13A40828C5C9}"/>
    </a:ext>
  </a:extLst>
</a:theme>
</file>

<file path=ppt/theme/theme2.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Vinnova">
      <a:dk1>
        <a:srgbClr val="161616"/>
      </a:dk1>
      <a:lt1>
        <a:sysClr val="window" lastClr="FFFFFF"/>
      </a:lt1>
      <a:dk2>
        <a:srgbClr val="05301F"/>
      </a:dk2>
      <a:lt2>
        <a:srgbClr val="E3F0DC"/>
      </a:lt2>
      <a:accent1>
        <a:srgbClr val="05301F"/>
      </a:accent1>
      <a:accent2>
        <a:srgbClr val="24870F"/>
      </a:accent2>
      <a:accent3>
        <a:srgbClr val="5AA4B0"/>
      </a:accent3>
      <a:accent4>
        <a:srgbClr val="AE4AC6"/>
      </a:accent4>
      <a:accent5>
        <a:srgbClr val="9BF088"/>
      </a:accent5>
      <a:accent6>
        <a:srgbClr val="494949"/>
      </a:accent6>
      <a:hlink>
        <a:srgbClr val="05301F"/>
      </a:hlink>
      <a:folHlink>
        <a:srgbClr val="05301F"/>
      </a:folHlink>
    </a:clrScheme>
    <a:fontScheme name="Vinnova">
      <a:majorFont>
        <a:latin typeface="Franklin Gothic Demi"/>
        <a:ea typeface=""/>
        <a:cs typeface=""/>
      </a:majorFont>
      <a:minorFont>
        <a:latin typeface="Franklin Gothic Dem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6129DA691CEBD458ED56F745D56F34B" ma:contentTypeVersion="17" ma:contentTypeDescription="Skapa ett nytt dokument." ma:contentTypeScope="" ma:versionID="c475bedc2f9b9d5d313af1430b96e109">
  <xsd:schema xmlns:xsd="http://www.w3.org/2001/XMLSchema" xmlns:xs="http://www.w3.org/2001/XMLSchema" xmlns:p="http://schemas.microsoft.com/office/2006/metadata/properties" xmlns:ns2="65f6b75f-5803-487f-bd76-3fd0b23edaab" xmlns:ns3="881f829d-34e1-49ad-aae1-5eba5577729d" targetNamespace="http://schemas.microsoft.com/office/2006/metadata/properties" ma:root="true" ma:fieldsID="9c45ad6eb2adb9a79474df8af976578a" ns2:_="" ns3:_="">
    <xsd:import namespace="65f6b75f-5803-487f-bd76-3fd0b23edaab"/>
    <xsd:import namespace="881f829d-34e1-49ad-aae1-5eba557772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6b75f-5803-487f-bd76-3fd0b23ed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cfd68d59-1c67-44cd-8d14-c05e37d42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1f829d-34e1-49ad-aae1-5eba5577729d"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8810fa29-fabc-46a4-b646-55b3090f9463}" ma:internalName="TaxCatchAll" ma:showField="CatchAllData" ma:web="881f829d-34e1-49ad-aae1-5eba55777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1f829d-34e1-49ad-aae1-5eba5577729d" xsi:nil="true"/>
    <lcf76f155ced4ddcb4097134ff3c332f xmlns="65f6b75f-5803-487f-bd76-3fd0b23edaab">
      <Terms xmlns="http://schemas.microsoft.com/office/infopath/2007/PartnerControls"/>
    </lcf76f155ced4ddcb4097134ff3c332f>
    <SharedWithUsers xmlns="881f829d-34e1-49ad-aae1-5eba5577729d">
      <UserInfo>
        <DisplayName>Susanne Fornander</DisplayName>
        <AccountId>160</AccountId>
        <AccountType/>
      </UserInfo>
      <UserInfo>
        <DisplayName>Sofia Wieselfors</DisplayName>
        <AccountId>212</AccountId>
        <AccountType/>
      </UserInfo>
      <UserInfo>
        <DisplayName>Johanna Dahlin</DisplayName>
        <AccountId>213</AccountId>
        <AccountType/>
      </UserInfo>
    </SharedWithUsers>
  </documentManagement>
</p:properties>
</file>

<file path=customXml/itemProps1.xml><?xml version="1.0" encoding="utf-8"?>
<ds:datastoreItem xmlns:ds="http://schemas.openxmlformats.org/officeDocument/2006/customXml" ds:itemID="{67FFCE1E-6909-400D-A0CD-D636DEF44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6b75f-5803-487f-bd76-3fd0b23edaab"/>
    <ds:schemaRef ds:uri="881f829d-34e1-49ad-aae1-5eba55777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4ABDA6A-1F6C-4B42-8544-08E5AE6AC91F}">
  <ds:schemaRefs>
    <ds:schemaRef ds:uri="http://schemas.microsoft.com/office/infopath/2007/PartnerControls"/>
    <ds:schemaRef ds:uri="http://purl.org/dc/dcmitype/"/>
    <ds:schemaRef ds:uri="http://www.w3.org/XML/1998/namespace"/>
    <ds:schemaRef ds:uri="http://purl.org/dc/elements/1.1/"/>
    <ds:schemaRef ds:uri="http://schemas.microsoft.com/office/2006/metadata/properties"/>
    <ds:schemaRef ds:uri="http://schemas.microsoft.com/office/2006/documentManagement/types"/>
    <ds:schemaRef ds:uri="881f829d-34e1-49ad-aae1-5eba5577729d"/>
    <ds:schemaRef ds:uri="http://purl.org/dc/terms/"/>
    <ds:schemaRef ds:uri="http://schemas.openxmlformats.org/package/2006/metadata/core-properties"/>
    <ds:schemaRef ds:uri="65f6b75f-5803-487f-bd76-3fd0b23edaab"/>
  </ds:schemaRefs>
</ds:datastoreItem>
</file>

<file path=docProps/app.xml><?xml version="1.0" encoding="utf-8"?>
<Properties xmlns="http://schemas.openxmlformats.org/officeDocument/2006/extended-properties" xmlns:vt="http://schemas.openxmlformats.org/officeDocument/2006/docPropsVTypes">
  <Template>blank</Template>
  <TotalTime>1</TotalTime>
  <Words>1962</Words>
  <Application>Microsoft Office PowerPoint</Application>
  <PresentationFormat>Bredbild</PresentationFormat>
  <Paragraphs>212</Paragraphs>
  <Slides>17</Slides>
  <Notes>17</Notes>
  <HiddenSlides>0</HiddenSlides>
  <MMClips>0</MMClips>
  <ScaleCrop>false</ScaleCrop>
  <HeadingPairs>
    <vt:vector size="4" baseType="variant">
      <vt:variant>
        <vt:lpstr>Tema</vt:lpstr>
      </vt:variant>
      <vt:variant>
        <vt:i4>1</vt:i4>
      </vt:variant>
      <vt:variant>
        <vt:lpstr>Bildrubriker</vt:lpstr>
      </vt:variant>
      <vt:variant>
        <vt:i4>17</vt:i4>
      </vt:variant>
    </vt:vector>
  </HeadingPairs>
  <TitlesOfParts>
    <vt:vector size="18" baseType="lpstr">
      <vt:lpstr>FFI</vt:lpstr>
      <vt:lpstr>Session 4: Inkluderande mobilitet – ökad innovationshöjd genom normkritik  Now - How - Wow</vt:lpstr>
      <vt:lpstr>Agenda</vt:lpstr>
      <vt:lpstr>NOW; vad vet vi om nuläget?</vt:lpstr>
      <vt:lpstr>NOW; vad vet vi om nuläget?</vt:lpstr>
      <vt:lpstr>NOW; vad vet vi om nuläget?</vt:lpstr>
      <vt:lpstr>Politiska mål för jämställdhet och transport hänger ihop;</vt:lpstr>
      <vt:lpstr>PowerPoint-presentation</vt:lpstr>
      <vt:lpstr>NOW; vad vet vi om nuläget?</vt:lpstr>
      <vt:lpstr>3 exempel på mobilitet och transport-projekt hos Vinnova</vt:lpstr>
      <vt:lpstr>Workshopinstruktioner</vt:lpstr>
      <vt:lpstr>NOW</vt:lpstr>
      <vt:lpstr>WOW</vt:lpstr>
      <vt:lpstr>HOW</vt:lpstr>
      <vt:lpstr>PowerPoint-presentation</vt:lpstr>
      <vt:lpstr>PowerPoint-presentation</vt:lpstr>
      <vt:lpstr>Tips på vidare läsning</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Inkluderande mobilitet – ökad innovationshöjd genom normkritik  Now - How - Wow</dc:title>
  <dc:creator>Moa Persdotter</dc:creator>
  <cp:lastModifiedBy>Moa Persdotter</cp:lastModifiedBy>
  <cp:revision>2</cp:revision>
  <cp:lastPrinted>2024-05-28T12:43:38Z</cp:lastPrinted>
  <dcterms:created xsi:type="dcterms:W3CDTF">2024-04-19T14:03:49Z</dcterms:created>
  <dcterms:modified xsi:type="dcterms:W3CDTF">2024-05-30T08:47:04Z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32000</vt:r8>
  </property>
  <property fmtid="{D5CDD505-2E9C-101B-9397-08002B2CF9AE}" pid="3" name="MediaServiceImageTags">
    <vt:lpwstr/>
  </property>
  <property fmtid="{D5CDD505-2E9C-101B-9397-08002B2CF9AE}" pid="4" name="ContentTypeId">
    <vt:lpwstr>0x01010006129DA691CEBD458ED56F745D56F34B</vt:lpwstr>
  </property>
</Properties>
</file>